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5" r:id="rId3"/>
    <p:sldMasterId id="2147483709" r:id="rId4"/>
    <p:sldMasterId id="2147483721" r:id="rId5"/>
  </p:sldMasterIdLst>
  <p:notesMasterIdLst>
    <p:notesMasterId r:id="rId101"/>
  </p:notesMasterIdLst>
  <p:sldIdLst>
    <p:sldId id="256" r:id="rId6"/>
    <p:sldId id="266" r:id="rId7"/>
    <p:sldId id="268" r:id="rId8"/>
    <p:sldId id="269" r:id="rId9"/>
    <p:sldId id="257" r:id="rId10"/>
    <p:sldId id="273" r:id="rId11"/>
    <p:sldId id="290" r:id="rId12"/>
    <p:sldId id="276" r:id="rId13"/>
    <p:sldId id="281" r:id="rId14"/>
    <p:sldId id="282" r:id="rId15"/>
    <p:sldId id="283" r:id="rId16"/>
    <p:sldId id="284" r:id="rId17"/>
    <p:sldId id="285" r:id="rId18"/>
    <p:sldId id="286" r:id="rId19"/>
    <p:sldId id="291" r:id="rId20"/>
    <p:sldId id="292" r:id="rId21"/>
    <p:sldId id="293" r:id="rId22"/>
    <p:sldId id="414" r:id="rId23"/>
    <p:sldId id="288" r:id="rId24"/>
    <p:sldId id="289" r:id="rId25"/>
    <p:sldId id="444" r:id="rId26"/>
    <p:sldId id="295" r:id="rId27"/>
    <p:sldId id="296" r:id="rId28"/>
    <p:sldId id="417" r:id="rId29"/>
    <p:sldId id="298" r:id="rId30"/>
    <p:sldId id="418" r:id="rId31"/>
    <p:sldId id="334" r:id="rId32"/>
    <p:sldId id="335" r:id="rId33"/>
    <p:sldId id="370" r:id="rId34"/>
    <p:sldId id="371" r:id="rId35"/>
    <p:sldId id="372" r:id="rId36"/>
    <p:sldId id="300" r:id="rId37"/>
    <p:sldId id="424" r:id="rId38"/>
    <p:sldId id="420" r:id="rId39"/>
    <p:sldId id="421" r:id="rId40"/>
    <p:sldId id="422" r:id="rId41"/>
    <p:sldId id="302" r:id="rId42"/>
    <p:sldId id="303" r:id="rId43"/>
    <p:sldId id="304" r:id="rId44"/>
    <p:sldId id="346" r:id="rId45"/>
    <p:sldId id="435" r:id="rId46"/>
    <p:sldId id="43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05" r:id="rId68"/>
    <p:sldId id="306" r:id="rId69"/>
    <p:sldId id="307" r:id="rId70"/>
    <p:sldId id="425" r:id="rId71"/>
    <p:sldId id="427" r:id="rId72"/>
    <p:sldId id="428" r:id="rId73"/>
    <p:sldId id="429" r:id="rId74"/>
    <p:sldId id="430" r:id="rId75"/>
    <p:sldId id="308" r:id="rId76"/>
    <p:sldId id="310" r:id="rId77"/>
    <p:sldId id="412" r:id="rId78"/>
    <p:sldId id="311" r:id="rId79"/>
    <p:sldId id="313" r:id="rId80"/>
    <p:sldId id="431" r:id="rId81"/>
    <p:sldId id="314" r:id="rId82"/>
    <p:sldId id="439" r:id="rId83"/>
    <p:sldId id="440" r:id="rId84"/>
    <p:sldId id="434" r:id="rId85"/>
    <p:sldId id="315" r:id="rId86"/>
    <p:sldId id="316" r:id="rId87"/>
    <p:sldId id="318" r:id="rId88"/>
    <p:sldId id="433" r:id="rId89"/>
    <p:sldId id="438" r:id="rId90"/>
    <p:sldId id="437" r:id="rId91"/>
    <p:sldId id="319" r:id="rId92"/>
    <p:sldId id="320" r:id="rId93"/>
    <p:sldId id="321" r:id="rId94"/>
    <p:sldId id="441" r:id="rId95"/>
    <p:sldId id="442" r:id="rId96"/>
    <p:sldId id="368" r:id="rId97"/>
    <p:sldId id="445" r:id="rId98"/>
    <p:sldId id="446" r:id="rId99"/>
    <p:sldId id="410"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30750364537766112"/>
          <c:y val="0.22725511173094254"/>
          <c:w val="0.41019743365412659"/>
          <c:h val="0.55843039422052443"/>
        </c:manualLayout>
      </c:layout>
      <c:radarChart>
        <c:radarStyle val="marker"/>
        <c:varyColors val="0"/>
        <c:ser>
          <c:idx val="0"/>
          <c:order val="0"/>
          <c:spPr>
            <a:ln w="25400">
              <a:solidFill>
                <a:srgbClr val="00B050"/>
              </a:solidFill>
            </a:ln>
          </c:spPr>
          <c:marker>
            <c:symbol val="none"/>
          </c:marker>
          <c:cat>
            <c:strRef>
              <c:f>('فرم 4'!$B$7,'فرم 4'!$B$16,'فرم 4'!$B$24,'فرم 4'!$B$30,'فرم 4'!$B$35,'فرم 4'!$B$43,'فرم 4'!$B$51,'فرم 4'!$B$55,'فرم 4'!$B$68)</c:f>
              <c:strCache>
                <c:ptCount val="9"/>
                <c:pt idx="0">
                  <c:v>سیستم الکتریکی</c:v>
                </c:pt>
                <c:pt idx="1">
                  <c:v> سیستم ارتباطی</c:v>
                </c:pt>
                <c:pt idx="2">
                  <c:v>سامانه ذخایر آب</c:v>
                </c:pt>
                <c:pt idx="3">
                  <c:v>ذخیره سوخت</c:v>
                </c:pt>
                <c:pt idx="4">
                  <c:v>گازهای پزشکی</c:v>
                </c:pt>
                <c:pt idx="5">
                  <c:v>سیستم های سرمایش، گرمایش و تهویه هوا (HVAC) در مناطق مهم بیمارستان</c:v>
                </c:pt>
                <c:pt idx="6">
                  <c:v>وسایل و تجهیزات اداری (ثابت و متحرک) </c:v>
                </c:pt>
                <c:pt idx="7">
                  <c:v>تجهیزات پزشکی و آزمایشگاهی و ملزومات تشخیصی و درمانی </c:v>
                </c:pt>
                <c:pt idx="8">
                  <c:v>اجزای معماری</c:v>
                </c:pt>
              </c:strCache>
            </c:strRef>
          </c:cat>
          <c:val>
            <c:numRef>
              <c:f>(Total!$DR$3,Total!$DZ$3,Total!$EF$3,Total!$EK$3,Total!$ES$3,Total!$FB$3,Total!$FF$3,Total!$FS$3,Total!$GL$3)</c:f>
              <c:numCache>
                <c:formatCode>General</c:formatCode>
                <c:ptCount val="9"/>
                <c:pt idx="0">
                  <c:v>68.75</c:v>
                </c:pt>
                <c:pt idx="1">
                  <c:v>42.857142857142854</c:v>
                </c:pt>
                <c:pt idx="2">
                  <c:v>60</c:v>
                </c:pt>
                <c:pt idx="3">
                  <c:v>100</c:v>
                </c:pt>
                <c:pt idx="4">
                  <c:v>78.571428571428569</c:v>
                </c:pt>
                <c:pt idx="5">
                  <c:v>35.714285714285715</c:v>
                </c:pt>
                <c:pt idx="6">
                  <c:v>0</c:v>
                </c:pt>
                <c:pt idx="7">
                  <c:v>29.166666666666668</c:v>
                </c:pt>
                <c:pt idx="8">
                  <c:v>33.333333333333329</c:v>
                </c:pt>
              </c:numCache>
            </c:numRef>
          </c:val>
        </c:ser>
        <c:dLbls>
          <c:showLegendKey val="0"/>
          <c:showVal val="0"/>
          <c:showCatName val="0"/>
          <c:showSerName val="0"/>
          <c:showPercent val="0"/>
          <c:showBubbleSize val="0"/>
        </c:dLbls>
        <c:axId val="134016384"/>
        <c:axId val="134050944"/>
      </c:radarChart>
      <c:catAx>
        <c:axId val="134016384"/>
        <c:scaling>
          <c:orientation val="minMax"/>
        </c:scaling>
        <c:delete val="0"/>
        <c:axPos val="b"/>
        <c:majorGridlines/>
        <c:numFmt formatCode="General" sourceLinked="1"/>
        <c:majorTickMark val="out"/>
        <c:minorTickMark val="none"/>
        <c:tickLblPos val="nextTo"/>
        <c:txPr>
          <a:bodyPr/>
          <a:lstStyle/>
          <a:p>
            <a:pPr>
              <a:defRPr sz="800">
                <a:cs typeface="B Mitra" pitchFamily="2" charset="-78"/>
              </a:defRPr>
            </a:pPr>
            <a:endParaRPr lang="en-US"/>
          </a:p>
        </c:txPr>
        <c:crossAx val="134050944"/>
        <c:crosses val="autoZero"/>
        <c:auto val="0"/>
        <c:lblAlgn val="ctr"/>
        <c:lblOffset val="100"/>
        <c:noMultiLvlLbl val="0"/>
      </c:catAx>
      <c:valAx>
        <c:axId val="134050944"/>
        <c:scaling>
          <c:orientation val="minMax"/>
          <c:max val="100"/>
        </c:scaling>
        <c:delete val="0"/>
        <c:axPos val="l"/>
        <c:majorGridlines>
          <c:spPr>
            <a:ln>
              <a:prstDash val="sysDot"/>
            </a:ln>
          </c:spPr>
        </c:majorGridlines>
        <c:numFmt formatCode="0" sourceLinked="0"/>
        <c:majorTickMark val="cross"/>
        <c:minorTickMark val="none"/>
        <c:tickLblPos val="nextTo"/>
        <c:txPr>
          <a:bodyPr/>
          <a:lstStyle/>
          <a:p>
            <a:pPr>
              <a:defRPr sz="800" b="1">
                <a:solidFill>
                  <a:srgbClr val="FF0000"/>
                </a:solidFill>
              </a:defRPr>
            </a:pPr>
            <a:endParaRPr lang="en-US"/>
          </a:p>
        </c:txPr>
        <c:crossAx val="134016384"/>
        <c:crosses val="autoZero"/>
        <c:crossBetween val="between"/>
      </c:valAx>
    </c:plotArea>
    <c:plotVisOnly val="1"/>
    <c:dispBlanksAs val="gap"/>
    <c:showDLblsOverMax val="0"/>
  </c:chart>
  <c:spPr>
    <a:ln>
      <a:solidFill>
        <a:srgbClr val="00B050"/>
      </a:solidFill>
    </a:ln>
  </c:spPr>
  <c:txPr>
    <a:bodyPr/>
    <a:lstStyle/>
    <a:p>
      <a:pPr>
        <a:defRPr lang="fa-I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spPr>
            <a:ln w="25400">
              <a:solidFill>
                <a:schemeClr val="accent6"/>
              </a:solidFill>
            </a:ln>
          </c:spPr>
          <c:marker>
            <c:symbol val="none"/>
          </c:marker>
          <c:cat>
            <c:strRef>
              <c:f>('فرم 3'!$B$6,'فرم 3'!$B$18,'فرم 3'!$B$43,'فرم 3'!$B$52,'فرم 3'!$B$61)</c:f>
              <c:strCache>
                <c:ptCount val="5"/>
                <c:pt idx="0">
                  <c:v>سازمان دهی کمیته بحران بیمارستان </c:v>
                </c:pt>
                <c:pt idx="1">
                  <c:v>برنامه عملیاتی پاسخ به مخاطرات داخلی و خارجی</c:v>
                </c:pt>
                <c:pt idx="2">
                  <c:v>برنامه های محتمل الوقوع عملیات پزشکی</c:v>
                </c:pt>
                <c:pt idx="3">
                  <c:v>در دسترس بودن برنامه عملیاتی حفظ و بازسازی سرویس های حیاتی </c:v>
                </c:pt>
                <c:pt idx="4">
                  <c:v>دسترسی به دارو، تجهیزات و ذخایر مورد نیاز در شرایط اضطراری </c:v>
                </c:pt>
              </c:strCache>
            </c:strRef>
          </c:cat>
          <c:val>
            <c:numRef>
              <c:f>(Total!$BF$3,Total!$CE$3,Total!$CN$3,Total!$CW$3,Total!$DH$3)</c:f>
              <c:numCache>
                <c:formatCode>General</c:formatCode>
                <c:ptCount val="5"/>
                <c:pt idx="0">
                  <c:v>100</c:v>
                </c:pt>
                <c:pt idx="1">
                  <c:v>56.25</c:v>
                </c:pt>
                <c:pt idx="2">
                  <c:v>56.25</c:v>
                </c:pt>
                <c:pt idx="3">
                  <c:v>87.5</c:v>
                </c:pt>
                <c:pt idx="4">
                  <c:v>60</c:v>
                </c:pt>
              </c:numCache>
            </c:numRef>
          </c:val>
        </c:ser>
        <c:dLbls>
          <c:showLegendKey val="0"/>
          <c:showVal val="0"/>
          <c:showCatName val="0"/>
          <c:showSerName val="0"/>
          <c:showPercent val="0"/>
          <c:showBubbleSize val="0"/>
        </c:dLbls>
        <c:axId val="134084096"/>
        <c:axId val="134085632"/>
      </c:radarChart>
      <c:catAx>
        <c:axId val="134084096"/>
        <c:scaling>
          <c:orientation val="minMax"/>
        </c:scaling>
        <c:delete val="0"/>
        <c:axPos val="b"/>
        <c:majorGridlines/>
        <c:numFmt formatCode="General" sourceLinked="1"/>
        <c:majorTickMark val="out"/>
        <c:minorTickMark val="none"/>
        <c:tickLblPos val="nextTo"/>
        <c:txPr>
          <a:bodyPr/>
          <a:lstStyle/>
          <a:p>
            <a:pPr>
              <a:defRPr sz="800" b="0">
                <a:cs typeface="B Mitra" pitchFamily="2" charset="-78"/>
              </a:defRPr>
            </a:pPr>
            <a:endParaRPr lang="en-US"/>
          </a:p>
        </c:txPr>
        <c:crossAx val="134085632"/>
        <c:crosses val="autoZero"/>
        <c:auto val="0"/>
        <c:lblAlgn val="ctr"/>
        <c:lblOffset val="100"/>
        <c:noMultiLvlLbl val="0"/>
      </c:catAx>
      <c:valAx>
        <c:axId val="134085632"/>
        <c:scaling>
          <c:orientation val="minMax"/>
          <c:max val="100"/>
        </c:scaling>
        <c:delete val="0"/>
        <c:axPos val="l"/>
        <c:majorGridlines>
          <c:spPr>
            <a:ln>
              <a:prstDash val="sysDot"/>
            </a:ln>
          </c:spPr>
        </c:majorGridlines>
        <c:numFmt formatCode="0" sourceLinked="0"/>
        <c:majorTickMark val="cross"/>
        <c:minorTickMark val="none"/>
        <c:tickLblPos val="nextTo"/>
        <c:txPr>
          <a:bodyPr/>
          <a:lstStyle/>
          <a:p>
            <a:pPr>
              <a:defRPr sz="800" b="1">
                <a:solidFill>
                  <a:srgbClr val="FF0000"/>
                </a:solidFill>
              </a:defRPr>
            </a:pPr>
            <a:endParaRPr lang="en-US"/>
          </a:p>
        </c:txPr>
        <c:crossAx val="134084096"/>
        <c:crosses val="autoZero"/>
        <c:crossBetween val="between"/>
        <c:majorUnit val="20"/>
      </c:valAx>
    </c:plotArea>
    <c:plotVisOnly val="1"/>
    <c:dispBlanksAs val="gap"/>
    <c:showDLblsOverMax val="0"/>
  </c:chart>
  <c:spPr>
    <a:ln>
      <a:solidFill>
        <a:srgbClr val="FFC000"/>
      </a:solidFill>
    </a:ln>
  </c:spPr>
  <c:txPr>
    <a:bodyPr/>
    <a:lstStyle/>
    <a:p>
      <a:pPr>
        <a:defRPr lang="fa-I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2521586004521278"/>
          <c:y val="4.6267087276550996E-2"/>
          <c:w val="0.55073177015381869"/>
          <c:h val="0.86636495359215748"/>
        </c:manualLayout>
      </c:layout>
      <c:barChart>
        <c:barDir val="bar"/>
        <c:grouping val="clustered"/>
        <c:varyColors val="0"/>
        <c:ser>
          <c:idx val="0"/>
          <c:order val="0"/>
          <c:invertIfNegative val="0"/>
          <c:dPt>
            <c:idx val="0"/>
            <c:invertIfNegative val="0"/>
            <c:bubble3D val="0"/>
            <c:spPr>
              <a:solidFill>
                <a:schemeClr val="accent1"/>
              </a:solidFill>
            </c:spPr>
          </c:dPt>
          <c:dPt>
            <c:idx val="2"/>
            <c:invertIfNegative val="0"/>
            <c:bubble3D val="0"/>
            <c:spPr>
              <a:solidFill>
                <a:srgbClr val="FF0000"/>
              </a:solidFill>
            </c:spPr>
          </c:dPt>
          <c:cat>
            <c:strRef>
              <c:f>('فرم 5'!$B$6,'فرم 5'!$B$10,'فرم 5'!$B$21)</c:f>
              <c:strCache>
                <c:ptCount val="3"/>
                <c:pt idx="0">
                  <c:v>حوادث قبلی مؤثر بر ایمنی سازه بیمارستان</c:v>
                </c:pt>
                <c:pt idx="1">
                  <c:v>ایمنی سامانه سازه ای و نوع مصالح به کار رفته در ساختمان</c:v>
                </c:pt>
                <c:pt idx="2">
                  <c:v>ایمنی سازه ای بیمارستان</c:v>
                </c:pt>
              </c:strCache>
            </c:strRef>
          </c:cat>
          <c:val>
            <c:numRef>
              <c:f>(Total!$GQ$3,Total!$HB$3,Total!$HC$3)</c:f>
              <c:numCache>
                <c:formatCode>General</c:formatCode>
                <c:ptCount val="3"/>
                <c:pt idx="0">
                  <c:v>50</c:v>
                </c:pt>
                <c:pt idx="1">
                  <c:v>35</c:v>
                </c:pt>
                <c:pt idx="2">
                  <c:v>42.5</c:v>
                </c:pt>
              </c:numCache>
            </c:numRef>
          </c:val>
        </c:ser>
        <c:dLbls>
          <c:showLegendKey val="0"/>
          <c:showVal val="0"/>
          <c:showCatName val="0"/>
          <c:showSerName val="0"/>
          <c:showPercent val="0"/>
          <c:showBubbleSize val="0"/>
        </c:dLbls>
        <c:gapWidth val="150"/>
        <c:axId val="151257472"/>
        <c:axId val="151259008"/>
      </c:barChart>
      <c:catAx>
        <c:axId val="151257472"/>
        <c:scaling>
          <c:orientation val="minMax"/>
        </c:scaling>
        <c:delete val="0"/>
        <c:axPos val="l"/>
        <c:numFmt formatCode="General" sourceLinked="1"/>
        <c:majorTickMark val="out"/>
        <c:minorTickMark val="none"/>
        <c:tickLblPos val="nextTo"/>
        <c:crossAx val="151259008"/>
        <c:crosses val="autoZero"/>
        <c:auto val="1"/>
        <c:lblAlgn val="ctr"/>
        <c:lblOffset val="100"/>
        <c:noMultiLvlLbl val="0"/>
      </c:catAx>
      <c:valAx>
        <c:axId val="151259008"/>
        <c:scaling>
          <c:orientation val="minMax"/>
          <c:max val="100"/>
        </c:scaling>
        <c:delete val="0"/>
        <c:axPos val="b"/>
        <c:majorGridlines>
          <c:spPr>
            <a:ln>
              <a:prstDash val="sysDot"/>
            </a:ln>
          </c:spPr>
        </c:majorGridlines>
        <c:numFmt formatCode="0" sourceLinked="0"/>
        <c:majorTickMark val="out"/>
        <c:minorTickMark val="none"/>
        <c:tickLblPos val="nextTo"/>
        <c:crossAx val="151257472"/>
        <c:crosses val="autoZero"/>
        <c:crossBetween val="between"/>
        <c:majorUnit val="20"/>
      </c:valAx>
    </c:plotArea>
    <c:plotVisOnly val="1"/>
    <c:dispBlanksAs val="gap"/>
    <c:showDLblsOverMax val="0"/>
  </c:chart>
  <c:spPr>
    <a:ln>
      <a:solidFill>
        <a:schemeClr val="accent1"/>
      </a:solidFill>
    </a:ln>
  </c:spPr>
  <c:txPr>
    <a:bodyPr/>
    <a:lstStyle/>
    <a:p>
      <a:pPr>
        <a:defRPr lang="fa-IR" sz="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71A9B-DB3E-4A1A-9E2B-CBF538F5954D}" type="datetimeFigureOut">
              <a:rPr lang="en-US" smtClean="0"/>
              <a:pPr/>
              <a:t>5/23/2018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0323E-C248-4AEE-ADE4-6A787CB52534}" type="slidenum">
              <a:rPr lang="en-US" smtClean="0"/>
              <a:pPr/>
              <a:t>‹#›</a:t>
            </a:fld>
            <a:endParaRPr lang="en-US"/>
          </a:p>
        </p:txBody>
      </p:sp>
    </p:spTree>
    <p:extLst>
      <p:ext uri="{BB962C8B-B14F-4D97-AF65-F5344CB8AC3E}">
        <p14:creationId xmlns:p14="http://schemas.microsoft.com/office/powerpoint/2010/main" val="146977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B3C347-BBFC-4F35-9F9B-661FABE7EA27}" type="slidenum">
              <a:rPr lang="en-US" smtClean="0"/>
              <a:t>26</a:t>
            </a:fld>
            <a:endParaRPr lang="en-US"/>
          </a:p>
        </p:txBody>
      </p:sp>
    </p:spTree>
    <p:extLst>
      <p:ext uri="{BB962C8B-B14F-4D97-AF65-F5344CB8AC3E}">
        <p14:creationId xmlns:p14="http://schemas.microsoft.com/office/powerpoint/2010/main" val="19291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0323E-C248-4AEE-ADE4-6A787CB52534}"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D0323E-C248-4AEE-ADE4-6A787CB52534}"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CD83922-CE9D-425C-AD9B-810764DC3F28}" type="datetime1">
              <a:rPr lang="en-US" smtClean="0"/>
              <a:pPr/>
              <a:t>5/23/2018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0F6FDE3-34E2-4D84-BD36-D6669CBBEBD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4E1C18-5FA6-4B4F-A503-FFFFA5724C6E}" type="datetime1">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54A09-C47C-4C97-864E-2A3FB8096A8E}" type="datetime1">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endParaRPr lang="fa-IR"/>
          </a:p>
        </p:txBody>
      </p:sp>
      <p:sp>
        <p:nvSpPr>
          <p:cNvPr id="3" name="Content Placeholder 2"/>
          <p:cNvSpPr>
            <a:spLocks noGrp="1"/>
          </p:cNvSpPr>
          <p:nvPr>
            <p:ph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a:xfrm>
            <a:off x="457200" y="6248400"/>
            <a:ext cx="1676400" cy="457200"/>
          </a:xfrm>
        </p:spPr>
        <p:txBody>
          <a:bodyPr/>
          <a:lstStyle>
            <a:lvl1pPr>
              <a:defRPr/>
            </a:lvl1pPr>
          </a:lstStyle>
          <a:p>
            <a:endParaRPr lang="en-US" altLang="fa-I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fa-I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5B2B2A62-59B2-4A62-A314-EDF1EBAB1043}" type="slidenum">
              <a:rPr lang="ar-SA" altLang="fa-IR"/>
              <a:pPr/>
              <a:t>‹#›</a:t>
            </a:fld>
            <a:endParaRPr lang="en-US" altLang="fa-IR"/>
          </a:p>
        </p:txBody>
      </p:sp>
    </p:spTree>
    <p:extLst>
      <p:ext uri="{BB962C8B-B14F-4D97-AF65-F5344CB8AC3E}">
        <p14:creationId xmlns:p14="http://schemas.microsoft.com/office/powerpoint/2010/main" val="1728907825"/>
      </p:ext>
    </p:extLst>
  </p:cSld>
  <p:clrMapOvr>
    <a:masterClrMapping/>
  </p:clrMapOvr>
  <p:transitio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CD83922-CE9D-425C-AD9B-810764DC3F28}" type="datetime1">
              <a:rPr lang="en-US" smtClean="0"/>
              <a:pPr/>
              <a:t>5/23/2018</a:t>
            </a:fld>
            <a:endParaRPr lang="en-US"/>
          </a:p>
        </p:txBody>
      </p:sp>
      <p:sp>
        <p:nvSpPr>
          <p:cNvPr id="17" name="Slide Number Placeholder 16"/>
          <p:cNvSpPr>
            <a:spLocks noGrp="1"/>
          </p:cNvSpPr>
          <p:nvPr>
            <p:ph type="sldNum" sz="quarter" idx="11"/>
          </p:nvPr>
        </p:nvSpPr>
        <p:spPr/>
        <p:txBody>
          <a:bodyPr/>
          <a:lstStyle/>
          <a:p>
            <a:fld id="{F0F6FDE3-34E2-4D84-BD36-D6669CBBEBD4}"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7B181FC1-A4CC-42C1-B1E0-99E96C7D4C75}" type="datetime1">
              <a:rPr lang="en-US" smtClean="0"/>
              <a:pPr/>
              <a:t>5/23/2018</a:t>
            </a:fld>
            <a:endParaRPr lang="en-US"/>
          </a:p>
        </p:txBody>
      </p:sp>
      <p:sp>
        <p:nvSpPr>
          <p:cNvPr id="12" name="Slide Number Placeholder 11"/>
          <p:cNvSpPr>
            <a:spLocks noGrp="1"/>
          </p:cNvSpPr>
          <p:nvPr>
            <p:ph type="sldNum" sz="quarter" idx="15"/>
          </p:nvPr>
        </p:nvSpPr>
        <p:spPr/>
        <p:txBody>
          <a:bodyPr/>
          <a:lstStyle/>
          <a:p>
            <a:fld id="{F0F6FDE3-34E2-4D84-BD36-D6669CBBEBD4}"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59DA301-0FAF-43A0-A535-CACB47964294}" type="datetime1">
              <a:rPr lang="en-US" smtClean="0"/>
              <a:pPr/>
              <a:t>5/23/2018</a:t>
            </a:fld>
            <a:endParaRPr lang="en-US"/>
          </a:p>
        </p:txBody>
      </p:sp>
      <p:sp>
        <p:nvSpPr>
          <p:cNvPr id="14" name="Slide Number Placeholder 13"/>
          <p:cNvSpPr>
            <a:spLocks noGrp="1"/>
          </p:cNvSpPr>
          <p:nvPr>
            <p:ph type="sldNum" sz="quarter" idx="11"/>
          </p:nvPr>
        </p:nvSpPr>
        <p:spPr/>
        <p:txBody>
          <a:bodyPr/>
          <a:lstStyle/>
          <a:p>
            <a:fld id="{F0F6FDE3-34E2-4D84-BD36-D6669CBBEBD4}"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95182030-53F2-4844-8F76-2AF802D094A1}" type="datetime1">
              <a:rPr lang="en-US" smtClean="0"/>
              <a:pPr/>
              <a:t>5/23/2018</a:t>
            </a:fld>
            <a:endParaRPr lang="en-US"/>
          </a:p>
        </p:txBody>
      </p:sp>
      <p:sp>
        <p:nvSpPr>
          <p:cNvPr id="12" name="Slide Number Placeholder 11"/>
          <p:cNvSpPr>
            <a:spLocks noGrp="1"/>
          </p:cNvSpPr>
          <p:nvPr>
            <p:ph type="sldNum" sz="quarter" idx="16"/>
          </p:nvPr>
        </p:nvSpPr>
        <p:spPr/>
        <p:txBody>
          <a:bodyPr/>
          <a:lstStyle/>
          <a:p>
            <a:fld id="{F0F6FDE3-34E2-4D84-BD36-D6669CBBEBD4}"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4902243-11DE-49AF-BEF5-990210B44B4A}" type="datetime1">
              <a:rPr lang="en-US" smtClean="0"/>
              <a:pPr/>
              <a:t>5/23/2018</a:t>
            </a:fld>
            <a:endParaRPr lang="en-US"/>
          </a:p>
        </p:txBody>
      </p:sp>
      <p:sp>
        <p:nvSpPr>
          <p:cNvPr id="12" name="Slide Number Placeholder 11"/>
          <p:cNvSpPr>
            <a:spLocks noGrp="1"/>
          </p:cNvSpPr>
          <p:nvPr>
            <p:ph type="sldNum" sz="quarter" idx="17"/>
          </p:nvPr>
        </p:nvSpPr>
        <p:spPr/>
        <p:txBody>
          <a:bodyPr/>
          <a:lstStyle/>
          <a:p>
            <a:fld id="{F0F6FDE3-34E2-4D84-BD36-D6669CBBEBD4}"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E365B0-09FA-45DB-B3A3-F6515DF97122}" type="datetime1">
              <a:rPr lang="en-US" smtClean="0"/>
              <a:pPr/>
              <a:t>5/23/2018</a:t>
            </a:fld>
            <a:endParaRPr lang="en-US"/>
          </a:p>
        </p:txBody>
      </p:sp>
      <p:sp>
        <p:nvSpPr>
          <p:cNvPr id="16" name="Slide Number Placeholder 15"/>
          <p:cNvSpPr>
            <a:spLocks noGrp="1"/>
          </p:cNvSpPr>
          <p:nvPr>
            <p:ph type="sldNum" sz="quarter" idx="11"/>
          </p:nvPr>
        </p:nvSpPr>
        <p:spPr/>
        <p:txBody>
          <a:bodyPr/>
          <a:lstStyle/>
          <a:p>
            <a:fld id="{F0F6FDE3-34E2-4D84-BD36-D6669CBBEBD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AA0A825-4DA7-4D3A-AB0A-E16B5E3A1749}" type="datetime1">
              <a:rPr lang="en-US" smtClean="0"/>
              <a:pPr/>
              <a:t>5/23/2018</a:t>
            </a:fld>
            <a:endParaRPr lang="en-US"/>
          </a:p>
        </p:txBody>
      </p:sp>
      <p:sp>
        <p:nvSpPr>
          <p:cNvPr id="8" name="Slide Number Placeholder 7"/>
          <p:cNvSpPr>
            <a:spLocks noGrp="1"/>
          </p:cNvSpPr>
          <p:nvPr>
            <p:ph type="sldNum" sz="quarter" idx="11"/>
          </p:nvPr>
        </p:nvSpPr>
        <p:spPr/>
        <p:txBody>
          <a:bodyPr/>
          <a:lstStyle/>
          <a:p>
            <a:fld id="{F0F6FDE3-34E2-4D84-BD36-D6669CBBEBD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181FC1-A4CC-42C1-B1E0-99E96C7D4C75}" type="datetime1">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7C8F8AC2-51B4-46F4-972A-FE8FD751013E}" type="datetime1">
              <a:rPr lang="en-US" smtClean="0"/>
              <a:pPr/>
              <a:t>5/23/2018</a:t>
            </a:fld>
            <a:endParaRPr lang="en-US"/>
          </a:p>
        </p:txBody>
      </p:sp>
      <p:sp>
        <p:nvSpPr>
          <p:cNvPr id="19" name="Slide Number Placeholder 18"/>
          <p:cNvSpPr>
            <a:spLocks noGrp="1"/>
          </p:cNvSpPr>
          <p:nvPr>
            <p:ph type="sldNum" sz="quarter" idx="16"/>
          </p:nvPr>
        </p:nvSpPr>
        <p:spPr/>
        <p:txBody>
          <a:bodyPr/>
          <a:lstStyle/>
          <a:p>
            <a:fld id="{F0F6FDE3-34E2-4D84-BD36-D6669CBBEBD4}"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7C09B43C-5F12-46C4-8AB0-FBB7A5AB81C7}" type="datetime1">
              <a:rPr lang="en-US" smtClean="0"/>
              <a:pPr/>
              <a:t>5/23/2018</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0F6FDE3-34E2-4D84-BD36-D6669CBBEBD4}"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E1C18-5FA6-4B4F-A503-FFFFA5724C6E}" type="datetime1">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54A09-C47C-4C97-864E-2A3FB8096A8E}" type="datetime1">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6FDE3-34E2-4D84-BD36-D6669CBBEBD4}"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CD83922-CE9D-425C-AD9B-810764DC3F28}" type="datetime1">
              <a:rPr lang="en-US" smtClean="0"/>
              <a:pPr/>
              <a:t>5/23/2018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0F6FDE3-34E2-4D84-BD36-D6669CBBEBD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181FC1-A4CC-42C1-B1E0-99E96C7D4C75}"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59DA301-0FAF-43A0-A535-CACB47964294}"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182030-53F2-4844-8F76-2AF802D094A1}" type="datetime1">
              <a:rPr lang="en-US" smtClean="0"/>
              <a:pPr/>
              <a:t>5/23/2018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902243-11DE-49AF-BEF5-990210B44B4A}" type="datetime1">
              <a:rPr lang="en-US" smtClean="0"/>
              <a:pPr/>
              <a:t>5/23/2018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2E365B0-09FA-45DB-B3A3-F6515DF97122}" type="datetime1">
              <a:rPr lang="en-US" smtClean="0"/>
              <a:pPr/>
              <a:t>5/23/2018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59DA301-0FAF-43A0-A535-CACB47964294}" type="datetime1">
              <a:rPr lang="en-US" smtClean="0"/>
              <a:pPr/>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0F6FDE3-34E2-4D84-BD36-D6669CBBEB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A0A825-4DA7-4D3A-AB0A-E16B5E3A1749}" type="datetime1">
              <a:rPr lang="en-US" smtClean="0"/>
              <a:pPr/>
              <a:t>5/23/2018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C8F8AC2-51B4-46F4-972A-FE8FD751013E}" type="datetime1">
              <a:rPr lang="en-US" smtClean="0"/>
              <a:pPr/>
              <a:t>5/23/2018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09B43C-5F12-46C4-8AB0-FBB7A5AB81C7}" type="datetime1">
              <a:rPr lang="en-US" smtClean="0"/>
              <a:pPr/>
              <a:t>5/23/2018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F6FDE3-34E2-4D84-BD36-D6669CBBEBD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4E1C18-5FA6-4B4F-A503-FFFFA5724C6E}"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54A09-C47C-4C97-864E-2A3FB8096A8E}"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CD83922-CE9D-425C-AD9B-810764DC3F28}" type="datetime1">
              <a:rPr lang="en-US" smtClean="0"/>
              <a:pPr/>
              <a:t>5/23/2018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0F6FDE3-34E2-4D84-BD36-D6669CBBEBD4}"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181FC1-A4CC-42C1-B1E0-99E96C7D4C75}"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59DA301-0FAF-43A0-A535-CACB47964294}"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182030-53F2-4844-8F76-2AF802D094A1}" type="datetime1">
              <a:rPr lang="en-US" smtClean="0"/>
              <a:pPr/>
              <a:t>5/23/2018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4902243-11DE-49AF-BEF5-990210B44B4A}" type="datetime1">
              <a:rPr lang="en-US" smtClean="0"/>
              <a:pPr/>
              <a:t>5/23/2018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182030-53F2-4844-8F76-2AF802D094A1}" type="datetime1">
              <a:rPr lang="en-US" smtClean="0"/>
              <a:pPr/>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2E365B0-09FA-45DB-B3A3-F6515DF97122}" type="datetime1">
              <a:rPr lang="en-US" smtClean="0"/>
              <a:pPr/>
              <a:t>5/23/2018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0F6FDE3-34E2-4D84-BD36-D6669CBBEBD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A0A825-4DA7-4D3A-AB0A-E16B5E3A1749}" type="datetime1">
              <a:rPr lang="en-US" smtClean="0"/>
              <a:pPr/>
              <a:t>5/23/2018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C8F8AC2-51B4-46F4-972A-FE8FD751013E}" type="datetime1">
              <a:rPr lang="en-US" smtClean="0"/>
              <a:pPr/>
              <a:t>5/23/2018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09B43C-5F12-46C4-8AB0-FBB7A5AB81C7}" type="datetime1">
              <a:rPr lang="en-US" smtClean="0"/>
              <a:pPr/>
              <a:t>5/23/2018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F6FDE3-34E2-4D84-BD36-D6669CBBEBD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4E1C18-5FA6-4B4F-A503-FFFFA5724C6E}"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A54A09-C47C-4C97-864E-2A3FB8096A8E}" type="datetime1">
              <a:rPr lang="en-US" smtClean="0"/>
              <a:pPr/>
              <a:t>5/23/2018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0F6FDE3-34E2-4D84-BD36-D6669CBBEBD4}"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3CD83922-CE9D-425C-AD9B-810764DC3F28}" type="datetime1">
              <a:rPr lang="en-US" smtClean="0"/>
              <a:pPr/>
              <a:t>5/23/2018</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F6FDE3-34E2-4D84-BD36-D6669CBBEBD4}"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B181FC1-A4CC-42C1-B1E0-99E96C7D4C75}" type="datetime1">
              <a:rPr lang="en-US" smtClean="0"/>
              <a:pPr/>
              <a:t>5/23/2018</a:t>
            </a:fld>
            <a:endParaRPr lang="en-US"/>
          </a:p>
        </p:txBody>
      </p:sp>
      <p:sp>
        <p:nvSpPr>
          <p:cNvPr id="11" name="Slide Number Placeholder 10"/>
          <p:cNvSpPr>
            <a:spLocks noGrp="1"/>
          </p:cNvSpPr>
          <p:nvPr>
            <p:ph type="sldNum" sz="quarter" idx="11"/>
          </p:nvPr>
        </p:nvSpPr>
        <p:spPr/>
        <p:txBody>
          <a:bodyPr/>
          <a:lstStyle/>
          <a:p>
            <a:fld id="{F0F6FDE3-34E2-4D84-BD36-D6669CBBEBD4}"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C59DA301-0FAF-43A0-A535-CACB47964294}" type="datetime1">
              <a:rPr lang="en-US" smtClean="0"/>
              <a:pPr/>
              <a:t>5/23/2018</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F0F6FDE3-34E2-4D84-BD36-D6669CBBEBD4}"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95182030-53F2-4844-8F76-2AF802D094A1}" type="datetime1">
              <a:rPr lang="en-US" smtClean="0"/>
              <a:pPr/>
              <a:t>5/23/2018</a:t>
            </a:fld>
            <a:endParaRPr lang="en-US"/>
          </a:p>
        </p:txBody>
      </p:sp>
      <p:sp>
        <p:nvSpPr>
          <p:cNvPr id="13" name="Slide Number Placeholder 12"/>
          <p:cNvSpPr>
            <a:spLocks noGrp="1"/>
          </p:cNvSpPr>
          <p:nvPr>
            <p:ph type="sldNum" sz="quarter" idx="11"/>
          </p:nvPr>
        </p:nvSpPr>
        <p:spPr/>
        <p:txBody>
          <a:bodyPr/>
          <a:lstStyle/>
          <a:p>
            <a:fld id="{F0F6FDE3-34E2-4D84-BD36-D6669CBBEBD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902243-11DE-49AF-BEF5-990210B44B4A}" type="datetime1">
              <a:rPr lang="en-US" smtClean="0"/>
              <a:pPr/>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B4902243-11DE-49AF-BEF5-990210B44B4A}" type="datetime1">
              <a:rPr lang="en-US" smtClean="0"/>
              <a:pPr/>
              <a:t>5/23/2018</a:t>
            </a:fld>
            <a:endParaRPr lang="en-US"/>
          </a:p>
        </p:txBody>
      </p:sp>
      <p:sp>
        <p:nvSpPr>
          <p:cNvPr id="14" name="Slide Number Placeholder 13"/>
          <p:cNvSpPr>
            <a:spLocks noGrp="1"/>
          </p:cNvSpPr>
          <p:nvPr>
            <p:ph type="sldNum" sz="quarter" idx="11"/>
          </p:nvPr>
        </p:nvSpPr>
        <p:spPr/>
        <p:txBody>
          <a:bodyPr/>
          <a:lstStyle/>
          <a:p>
            <a:fld id="{F0F6FDE3-34E2-4D84-BD36-D6669CBBEBD4}"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32E365B0-09FA-45DB-B3A3-F6515DF97122}" type="datetime1">
              <a:rPr lang="en-US" smtClean="0"/>
              <a:pPr/>
              <a:t>5/23/2018</a:t>
            </a:fld>
            <a:endParaRPr lang="en-US"/>
          </a:p>
        </p:txBody>
      </p:sp>
      <p:sp>
        <p:nvSpPr>
          <p:cNvPr id="10" name="Slide Number Placeholder 9"/>
          <p:cNvSpPr>
            <a:spLocks noGrp="1"/>
          </p:cNvSpPr>
          <p:nvPr>
            <p:ph type="sldNum" sz="quarter" idx="11"/>
          </p:nvPr>
        </p:nvSpPr>
        <p:spPr/>
        <p:txBody>
          <a:bodyPr/>
          <a:lstStyle/>
          <a:p>
            <a:fld id="{F0F6FDE3-34E2-4D84-BD36-D6669CBBEBD4}"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AA0A825-4DA7-4D3A-AB0A-E16B5E3A1749}" type="datetime1">
              <a:rPr lang="en-US" smtClean="0"/>
              <a:pPr/>
              <a:t>5/23/2018</a:t>
            </a:fld>
            <a:endParaRPr lang="en-US"/>
          </a:p>
        </p:txBody>
      </p:sp>
      <p:sp>
        <p:nvSpPr>
          <p:cNvPr id="9" name="Slide Number Placeholder 8"/>
          <p:cNvSpPr>
            <a:spLocks noGrp="1"/>
          </p:cNvSpPr>
          <p:nvPr>
            <p:ph type="sldNum" sz="quarter" idx="11"/>
          </p:nvPr>
        </p:nvSpPr>
        <p:spPr/>
        <p:txBody>
          <a:bodyPr/>
          <a:lstStyle/>
          <a:p>
            <a:fld id="{F0F6FDE3-34E2-4D84-BD36-D6669CBBEBD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C8F8AC2-51B4-46F4-972A-FE8FD751013E}" type="datetime1">
              <a:rPr lang="en-US" smtClean="0"/>
              <a:pPr/>
              <a:t>5/23/2018</a:t>
            </a:fld>
            <a:endParaRPr lang="en-US"/>
          </a:p>
        </p:txBody>
      </p:sp>
      <p:sp>
        <p:nvSpPr>
          <p:cNvPr id="16" name="Slide Number Placeholder 15"/>
          <p:cNvSpPr>
            <a:spLocks noGrp="1"/>
          </p:cNvSpPr>
          <p:nvPr>
            <p:ph type="sldNum" sz="quarter" idx="11"/>
          </p:nvPr>
        </p:nvSpPr>
        <p:spPr/>
        <p:txBody>
          <a:bodyPr/>
          <a:lstStyle/>
          <a:p>
            <a:fld id="{F0F6FDE3-34E2-4D84-BD36-D6669CBBEBD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C09B43C-5F12-46C4-8AB0-FBB7A5AB81C7}" type="datetime1">
              <a:rPr lang="en-US" smtClean="0"/>
              <a:pPr/>
              <a:t>5/23/2018</a:t>
            </a:fld>
            <a:endParaRPr lang="en-US"/>
          </a:p>
        </p:txBody>
      </p:sp>
      <p:sp>
        <p:nvSpPr>
          <p:cNvPr id="17" name="Slide Number Placeholder 16"/>
          <p:cNvSpPr>
            <a:spLocks noGrp="1"/>
          </p:cNvSpPr>
          <p:nvPr>
            <p:ph type="sldNum" sz="quarter" idx="11"/>
          </p:nvPr>
        </p:nvSpPr>
        <p:spPr/>
        <p:txBody>
          <a:bodyPr/>
          <a:lstStyle/>
          <a:p>
            <a:fld id="{F0F6FDE3-34E2-4D84-BD36-D6669CBBEBD4}"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8E4E1C18-5FA6-4B4F-A503-FFFFA5724C6E}" type="datetime1">
              <a:rPr lang="en-US" smtClean="0"/>
              <a:pPr/>
              <a:t>5/23/2018</a:t>
            </a:fld>
            <a:endParaRPr lang="en-US"/>
          </a:p>
        </p:txBody>
      </p:sp>
      <p:sp>
        <p:nvSpPr>
          <p:cNvPr id="14" name="Slide Number Placeholder 13"/>
          <p:cNvSpPr>
            <a:spLocks noGrp="1"/>
          </p:cNvSpPr>
          <p:nvPr>
            <p:ph type="sldNum" sz="quarter" idx="11"/>
          </p:nvPr>
        </p:nvSpPr>
        <p:spPr/>
        <p:txBody>
          <a:bodyPr/>
          <a:lstStyle/>
          <a:p>
            <a:fld id="{F0F6FDE3-34E2-4D84-BD36-D6669CBBEBD4}"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23A54A09-C47C-4C97-864E-2A3FB8096A8E}" type="datetime1">
              <a:rPr lang="en-US" smtClean="0"/>
              <a:pPr/>
              <a:t>5/23/2018</a:t>
            </a:fld>
            <a:endParaRPr lang="en-US"/>
          </a:p>
        </p:txBody>
      </p:sp>
      <p:sp>
        <p:nvSpPr>
          <p:cNvPr id="14" name="Slide Number Placeholder 13"/>
          <p:cNvSpPr>
            <a:spLocks noGrp="1"/>
          </p:cNvSpPr>
          <p:nvPr>
            <p:ph type="sldNum" sz="quarter" idx="11"/>
          </p:nvPr>
        </p:nvSpPr>
        <p:spPr/>
        <p:txBody>
          <a:bodyPr/>
          <a:lstStyle/>
          <a:p>
            <a:fld id="{F0F6FDE3-34E2-4D84-BD36-D6669CBBEBD4}"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E365B0-09FA-45DB-B3A3-F6515DF97122}" type="datetime1">
              <a:rPr lang="en-US" smtClean="0"/>
              <a:pPr/>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0A825-4DA7-4D3A-AB0A-E16B5E3A1749}" type="datetime1">
              <a:rPr lang="en-US" smtClean="0"/>
              <a:pPr/>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F8AC2-51B4-46F4-972A-FE8FD751013E}" type="datetime1">
              <a:rPr lang="en-US" smtClean="0"/>
              <a:pPr/>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09B43C-5F12-46C4-8AB0-FBB7A5AB81C7}" type="datetime1">
              <a:rPr lang="en-US" smtClean="0"/>
              <a:pPr/>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6FDE3-34E2-4D84-BD36-D6669CBBEB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698A585-B1DC-4EEF-81D5-60A4300E86A1}" type="datetime1">
              <a:rPr lang="en-US" smtClean="0"/>
              <a:pPr/>
              <a:t>5/23/2018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0F6FDE3-34E2-4D84-BD36-D6669CBBEBD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E698A585-B1DC-4EEF-81D5-60A4300E86A1}" type="datetime1">
              <a:rPr lang="en-US" smtClean="0"/>
              <a:pPr/>
              <a:t>5/23/2018</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0F6FDE3-34E2-4D84-BD36-D6669CBBEBD4}"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98A585-B1DC-4EEF-81D5-60A4300E86A1}" type="datetime1">
              <a:rPr lang="en-US" smtClean="0"/>
              <a:pPr/>
              <a:t>5/23/2018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F6FDE3-34E2-4D84-BD36-D6669CBBEB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98A585-B1DC-4EEF-81D5-60A4300E86A1}" type="datetime1">
              <a:rPr lang="en-US" smtClean="0"/>
              <a:pPr/>
              <a:t>5/23/2018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F6FDE3-34E2-4D84-BD36-D6669CBBEB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0F6FDE3-34E2-4D84-BD36-D6669CBBEBD4}"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E698A585-B1DC-4EEF-81D5-60A4300E86A1}" type="datetime1">
              <a:rPr lang="en-US" smtClean="0"/>
              <a:pPr/>
              <a:t>5/23/2018</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ftr="0" dt="0"/>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0.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6800" y="-76200"/>
            <a:ext cx="6705600" cy="1569660"/>
          </a:xfrm>
          <a:prstGeom prst="rect">
            <a:avLst/>
          </a:prstGeom>
          <a:noFill/>
        </p:spPr>
        <p:txBody>
          <a:bodyPr wrap="square" lIns="91440" tIns="45720" rIns="91440" bIns="45720">
            <a:spAutoFit/>
          </a:bodyPr>
          <a:lstStyle/>
          <a:p>
            <a:pPr algn="ctr"/>
            <a:r>
              <a:rPr lang="fa-IR" sz="9600" b="1" cap="all" spc="0" dirty="0" smtClean="0">
                <a:ln w="28575" cmpd="sng">
                  <a:solidFill>
                    <a:schemeClr val="bg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50000" endA="300" endPos="50000" dist="29997" dir="5400000" sy="-100000" algn="bl" rotWithShape="0"/>
                </a:effectLst>
                <a:cs typeface="B Nazanin" pitchFamily="2" charset="-78"/>
              </a:rPr>
              <a:t>مدیریت بحران</a:t>
            </a:r>
            <a:endParaRPr lang="en-US" sz="9600" b="1" cap="all" spc="0" dirty="0">
              <a:ln w="28575" cmpd="sng">
                <a:solidFill>
                  <a:schemeClr val="bg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6350" stA="50000" endA="300" endPos="50000" dist="29997" dir="5400000" sy="-100000" algn="bl" rotWithShape="0"/>
              </a:effectLst>
            </a:endParaRPr>
          </a:p>
        </p:txBody>
      </p:sp>
      <p:sp>
        <p:nvSpPr>
          <p:cNvPr id="7" name="Rectangle 6"/>
          <p:cNvSpPr/>
          <p:nvPr/>
        </p:nvSpPr>
        <p:spPr>
          <a:xfrm>
            <a:off x="1981200" y="5997714"/>
            <a:ext cx="4953000" cy="707886"/>
          </a:xfrm>
          <a:prstGeom prst="rect">
            <a:avLst/>
          </a:prstGeom>
          <a:noFill/>
        </p:spPr>
        <p:txBody>
          <a:bodyPr wrap="square" lIns="91440" tIns="45720" rIns="91440" bIns="45720">
            <a:spAutoFit/>
          </a:bodyPr>
          <a:lstStyle/>
          <a:p>
            <a:pPr algn="ctr"/>
            <a:r>
              <a:rPr lang="fa-IR" sz="4000" b="1" cap="all" dirty="0" smtClean="0">
                <a:ln w="28575" cmpd="sng">
                  <a:solidFill>
                    <a:schemeClr val="bg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cs typeface="B Nazanin" pitchFamily="2" charset="-78"/>
              </a:rPr>
              <a:t>در بیمارستان مهدیه</a:t>
            </a:r>
            <a:endParaRPr lang="en-US" sz="4000" b="1" cap="all" spc="0" dirty="0">
              <a:ln w="28575" cmpd="sng">
                <a:solidFill>
                  <a:schemeClr val="bg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6">
                    <a:satMod val="175000"/>
                    <a:alpha val="40000"/>
                  </a:schemeClr>
                </a:glow>
                <a:reflection blurRad="12700" stA="28000" endPos="45000" dist="1000" dir="5400000" sy="-100000" algn="bl" rotWithShape="0"/>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r"/>
            <a:r>
              <a:rPr lang="fa-IR" altLang="fa-IR" b="1"/>
              <a:t>انواع بحران‌</a:t>
            </a:r>
            <a:endParaRPr lang="en-US" altLang="fa-IR" b="1"/>
          </a:p>
        </p:txBody>
      </p:sp>
      <p:pic>
        <p:nvPicPr>
          <p:cNvPr id="66564" name="Picture 4" descr="62606_26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404813"/>
            <a:ext cx="8964612" cy="645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230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500" fill="hold"/>
                                        <p:tgtEl>
                                          <p:spTgt spid="66564"/>
                                        </p:tgtEl>
                                        <p:attrNameLst>
                                          <p:attrName>ppt_w</p:attrName>
                                        </p:attrNameLst>
                                      </p:cBhvr>
                                      <p:tavLst>
                                        <p:tav tm="0">
                                          <p:val>
                                            <p:fltVal val="0"/>
                                          </p:val>
                                        </p:tav>
                                        <p:tav tm="100000">
                                          <p:val>
                                            <p:strVal val="#ppt_w"/>
                                          </p:val>
                                        </p:tav>
                                      </p:tavLst>
                                    </p:anim>
                                    <p:anim calcmode="lin" valueType="num">
                                      <p:cBhvr>
                                        <p:cTn id="8" dur="500" fill="hold"/>
                                        <p:tgtEl>
                                          <p:spTgt spid="665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r"/>
            <a:r>
              <a:rPr lang="fa-IR" altLang="fa-IR" b="1"/>
              <a:t>انواع بحران‌</a:t>
            </a:r>
            <a:endParaRPr lang="en-US" altLang="fa-IR" b="1"/>
          </a:p>
        </p:txBody>
      </p:sp>
      <p:pic>
        <p:nvPicPr>
          <p:cNvPr id="67588" name="Picture 4" descr="11sep2mq569w"/>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5716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p:cTn id="7" dur="500" fill="hold"/>
                                        <p:tgtEl>
                                          <p:spTgt spid="67588"/>
                                        </p:tgtEl>
                                        <p:attrNameLst>
                                          <p:attrName>ppt_w</p:attrName>
                                        </p:attrNameLst>
                                      </p:cBhvr>
                                      <p:tavLst>
                                        <p:tav tm="0">
                                          <p:val>
                                            <p:fltVal val="0"/>
                                          </p:val>
                                        </p:tav>
                                        <p:tav tm="100000">
                                          <p:val>
                                            <p:strVal val="#ppt_w"/>
                                          </p:val>
                                        </p:tav>
                                      </p:tavLst>
                                    </p:anim>
                                    <p:anim calcmode="lin" valueType="num">
                                      <p:cBhvr>
                                        <p:cTn id="8" dur="500" fill="hold"/>
                                        <p:tgtEl>
                                          <p:spTgt spid="67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fa-IR" altLang="fa-IR" b="1"/>
              <a:t>خصوصيات بحران</a:t>
            </a:r>
            <a:endParaRPr lang="en-US" altLang="fa-IR" b="1"/>
          </a:p>
        </p:txBody>
      </p:sp>
      <p:pic>
        <p:nvPicPr>
          <p:cNvPr id="65540" name="Picture 4" descr="2hg4l6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628775"/>
            <a:ext cx="8964613" cy="522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00449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r>
              <a:rPr lang="fa-IR" altLang="fa-IR" sz="3600" b="1"/>
              <a:t>1- بحران بيشتر يك وضعيت اضطراري و آني است، تا يك حالت مزمن، با وجود آنكه زمان غيرمشخص مي‌باشد.</a:t>
            </a:r>
          </a:p>
          <a:p>
            <a:r>
              <a:rPr lang="fa-IR" altLang="fa-IR" sz="3600" b="1"/>
              <a:t>2- بحران موجب تغيير رفتار و سلوك مي‌شود ،و اكثراً آثار پاتولوژيكي مانند: يأس، كا هش بهره‌وري، فرار از مسئوليت و عذرتراشي دارد.</a:t>
            </a:r>
            <a:endParaRPr lang="en-US" altLang="fa-IR" sz="3600" b="1"/>
          </a:p>
        </p:txBody>
      </p:sp>
      <p:sp>
        <p:nvSpPr>
          <p:cNvPr id="19458" name="Rectangle 2"/>
          <p:cNvSpPr>
            <a:spLocks noGrp="1" noChangeArrowheads="1"/>
          </p:cNvSpPr>
          <p:nvPr>
            <p:ph type="title"/>
          </p:nvPr>
        </p:nvSpPr>
        <p:spPr/>
        <p:txBody>
          <a:bodyPr/>
          <a:lstStyle/>
          <a:p>
            <a:pPr algn="r"/>
            <a:r>
              <a:rPr lang="fa-IR" altLang="fa-IR" b="1"/>
              <a:t>خصوصيات بحران</a:t>
            </a:r>
            <a:endParaRPr lang="en-US" altLang="fa-IR" b="1"/>
          </a:p>
        </p:txBody>
      </p:sp>
    </p:spTree>
    <p:extLst>
      <p:ext uri="{BB962C8B-B14F-4D97-AF65-F5344CB8AC3E}">
        <p14:creationId xmlns:p14="http://schemas.microsoft.com/office/powerpoint/2010/main" val="324384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fa-IR" altLang="fa-IR" b="1"/>
              <a:t>3- بحران هدف‌هاي اشخاص درگير را مورد تهديد قرار مي‌دهد.</a:t>
            </a:r>
          </a:p>
          <a:p>
            <a:r>
              <a:rPr lang="fa-IR" altLang="fa-IR" b="1"/>
              <a:t>4- بحران يك وضعيت نسبي ادراكي است، يعني رويدادي كه ممكن است به وسيلة يك طرف بحران تشخيص داده شود،و براي طرف ديگر ممكن است غيرقابل تشخيص باشد.</a:t>
            </a:r>
          </a:p>
          <a:p>
            <a:r>
              <a:rPr lang="fa-IR" altLang="fa-IR" b="1"/>
              <a:t>5- بحران در ارگانيسم بدن فشار ايجاد مي‌كند، و موجب خستگي و تشويش مي‌گردد.</a:t>
            </a:r>
            <a:endParaRPr lang="en-US" altLang="fa-IR" b="1"/>
          </a:p>
        </p:txBody>
      </p:sp>
      <p:sp>
        <p:nvSpPr>
          <p:cNvPr id="20482" name="Rectangle 2"/>
          <p:cNvSpPr>
            <a:spLocks noGrp="1" noChangeArrowheads="1"/>
          </p:cNvSpPr>
          <p:nvPr>
            <p:ph type="title"/>
          </p:nvPr>
        </p:nvSpPr>
        <p:spPr/>
        <p:txBody>
          <a:bodyPr/>
          <a:lstStyle/>
          <a:p>
            <a:pPr algn="r"/>
            <a:r>
              <a:rPr lang="fa-IR" altLang="fa-IR" b="1"/>
              <a:t>خصوصيات بحران</a:t>
            </a:r>
            <a:endParaRPr lang="en-US" altLang="fa-IR" b="1"/>
          </a:p>
        </p:txBody>
      </p:sp>
    </p:spTree>
    <p:extLst>
      <p:ext uri="{BB962C8B-B14F-4D97-AF65-F5344CB8AC3E}">
        <p14:creationId xmlns:p14="http://schemas.microsoft.com/office/powerpoint/2010/main" val="130409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458200" cy="2895600"/>
          </a:xfrm>
        </p:spPr>
        <p:txBody>
          <a:bodyPr>
            <a:noAutofit/>
          </a:bodyPr>
          <a:lstStyle/>
          <a:p>
            <a:pPr algn="r" rtl="1"/>
            <a:r>
              <a:rPr lang="fa-IR" sz="2800" b="1" dirty="0">
                <a:solidFill>
                  <a:srgbClr val="FF0000"/>
                </a:solidFill>
                <a:cs typeface="B Nazanin" pitchFamily="2" charset="-78"/>
              </a:rPr>
              <a:t>در رابطه با برنامه حوادث غيرمترقبه بيمارستاني سئوالاتي به ذهن خطور مي‌كند كه عبارتند از </a:t>
            </a:r>
            <a:r>
              <a:rPr lang="fa-IR" sz="2800" b="1" dirty="0" smtClean="0">
                <a:solidFill>
                  <a:schemeClr val="accent6">
                    <a:lumMod val="40000"/>
                    <a:lumOff val="60000"/>
                  </a:schemeClr>
                </a:solidFill>
                <a:cs typeface="B Nazanin" pitchFamily="2" charset="-78"/>
              </a:rPr>
              <a:t>:</a:t>
            </a:r>
            <a:br>
              <a:rPr lang="fa-IR" sz="2800" b="1" dirty="0" smtClean="0">
                <a:solidFill>
                  <a:schemeClr val="accent6">
                    <a:lumMod val="40000"/>
                    <a:lumOff val="60000"/>
                  </a:schemeClr>
                </a:solidFill>
                <a:cs typeface="B Nazanin" pitchFamily="2" charset="-78"/>
              </a:rPr>
            </a:br>
            <a:r>
              <a:rPr lang="fa-IR" sz="2800" dirty="0">
                <a:cs typeface="B Nazanin" pitchFamily="2" charset="-78"/>
              </a:rPr>
              <a:t/>
            </a:r>
            <a:br>
              <a:rPr lang="fa-IR" sz="2800" dirty="0">
                <a:cs typeface="B Nazanin" pitchFamily="2" charset="-78"/>
              </a:rPr>
            </a:br>
            <a:r>
              <a:rPr lang="fa-IR" sz="2800" dirty="0">
                <a:solidFill>
                  <a:srgbClr val="FFFF00"/>
                </a:solidFill>
                <a:cs typeface="B Nazanin" pitchFamily="2" charset="-78"/>
              </a:rPr>
              <a:t> </a:t>
            </a:r>
            <a:r>
              <a:rPr lang="fa-IR" sz="2800" dirty="0">
                <a:solidFill>
                  <a:schemeClr val="bg2">
                    <a:lumMod val="25000"/>
                  </a:schemeClr>
                </a:solidFill>
                <a:cs typeface="B Nazanin" pitchFamily="2" charset="-78"/>
              </a:rPr>
              <a:t>مگر يكي از فعاليت‌هاي عادي هر بيمارستاني مقابله با موارد اورژانس و اضطراي نيست پس چرا بيمارستان به چنين برنامه اي نيازمند است؟</a:t>
            </a:r>
            <a:br>
              <a:rPr lang="fa-IR" sz="2800" dirty="0">
                <a:solidFill>
                  <a:schemeClr val="bg2">
                    <a:lumMod val="25000"/>
                  </a:schemeClr>
                </a:solidFill>
                <a:cs typeface="B Nazanin" pitchFamily="2" charset="-78"/>
              </a:rPr>
            </a:br>
            <a:r>
              <a:rPr lang="fa-IR" sz="2800" dirty="0">
                <a:solidFill>
                  <a:schemeClr val="bg2">
                    <a:lumMod val="25000"/>
                  </a:schemeClr>
                </a:solidFill>
                <a:cs typeface="B Nazanin" pitchFamily="2" charset="-78"/>
              </a:rPr>
              <a:t> آيا حوادث غيرمترقبه همان اورژانس‌هاي روزمره بيمارستان ولي در مقياس بزرگتر نيستند؟</a:t>
            </a:r>
            <a:br>
              <a:rPr lang="fa-IR" sz="2800" dirty="0">
                <a:solidFill>
                  <a:schemeClr val="bg2">
                    <a:lumMod val="25000"/>
                  </a:schemeClr>
                </a:solidFill>
                <a:cs typeface="B Nazanin" pitchFamily="2" charset="-78"/>
              </a:rPr>
            </a:br>
            <a:r>
              <a:rPr lang="fa-IR" sz="2800" dirty="0">
                <a:solidFill>
                  <a:schemeClr val="bg2">
                    <a:lumMod val="25000"/>
                  </a:schemeClr>
                </a:solidFill>
                <a:cs typeface="B Nazanin" pitchFamily="2" charset="-78"/>
              </a:rPr>
              <a:t> آيا بهترين راه پاسخ به حوادث غيرمترقبه گسترش پاسخ روزمره بيمارستان به موارد اورژانس در كنار افزايش تعداد پرسنل و منابع اورژانس، تخت‌هاي بيمارستاني و تجهيزات نيست؟</a:t>
            </a:r>
            <a:endParaRPr lang="en-US" sz="2800" dirty="0">
              <a:solidFill>
                <a:schemeClr val="bg2">
                  <a:lumMod val="25000"/>
                </a:schemeClr>
              </a:solidFill>
              <a:cs typeface="B Nazanin" pitchFamily="2" charset="-78"/>
            </a:endParaRPr>
          </a:p>
        </p:txBody>
      </p:sp>
    </p:spTree>
    <p:extLst>
      <p:ext uri="{BB962C8B-B14F-4D97-AF65-F5344CB8AC3E}">
        <p14:creationId xmlns:p14="http://schemas.microsoft.com/office/powerpoint/2010/main" val="236690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2438400"/>
          </a:xfrm>
        </p:spPr>
        <p:txBody>
          <a:bodyPr>
            <a:noAutofit/>
          </a:bodyPr>
          <a:lstStyle/>
          <a:p>
            <a:pPr algn="just" rtl="1"/>
            <a:r>
              <a:rPr lang="fa-IR" sz="3200" dirty="0" smtClean="0">
                <a:solidFill>
                  <a:schemeClr val="bg2">
                    <a:lumMod val="25000"/>
                  </a:schemeClr>
                </a:solidFill>
              </a:rPr>
              <a:t>بايد </a:t>
            </a:r>
            <a:r>
              <a:rPr lang="fa-IR" sz="3200" dirty="0">
                <a:solidFill>
                  <a:schemeClr val="bg2">
                    <a:lumMod val="25000"/>
                  </a:schemeClr>
                </a:solidFill>
              </a:rPr>
              <a:t>گفت كه نتايج سال‌ها تحقيقات در صحنه حوادث غير مترقبه نشان مي‌دهد كه حوادث غيرمترقبه اورژانس‌هايي در مقياس وسيع نيستند. حوادث غيرمترقبه مشكلات مسائل منحصر به فردي را ايجاد مي‌كنند كه پاسخ به آنها نيازمند استراتژي‌هاي متفاوت از عملكرد روزمره بيمارستان‌هاست. به عبارت ديگر حوادث غيرمترقبه نه تنها از نظر كمي‌بلكه از نظر كيفي با اورژانس‌هاي روزمره بيمارستان متفاوت هستند </a:t>
            </a:r>
            <a:endParaRPr lang="en-US" sz="3200" dirty="0">
              <a:solidFill>
                <a:schemeClr val="bg2">
                  <a:lumMod val="25000"/>
                </a:schemeClr>
              </a:solidFill>
            </a:endParaRPr>
          </a:p>
        </p:txBody>
      </p:sp>
      <p:sp>
        <p:nvSpPr>
          <p:cNvPr id="3" name="Subtitle 2"/>
          <p:cNvSpPr>
            <a:spLocks noGrp="1"/>
          </p:cNvSpPr>
          <p:nvPr>
            <p:ph type="subTitle" idx="1"/>
          </p:nvPr>
        </p:nvSpPr>
        <p:spPr>
          <a:xfrm>
            <a:off x="533400" y="381000"/>
            <a:ext cx="8153400" cy="609600"/>
          </a:xfrm>
        </p:spPr>
        <p:txBody>
          <a:bodyPr>
            <a:normAutofit fontScale="85000" lnSpcReduction="20000"/>
          </a:bodyPr>
          <a:lstStyle/>
          <a:p>
            <a:pPr rtl="1"/>
            <a:r>
              <a:rPr lang="fa-IR" sz="4800" b="1" dirty="0" smtClean="0">
                <a:solidFill>
                  <a:srgbClr val="FF0000"/>
                </a:solidFill>
                <a:cs typeface="B Nazanin" pitchFamily="2" charset="-78"/>
              </a:rPr>
              <a:t>پاسخ:</a:t>
            </a:r>
            <a:endParaRPr lang="en-US" sz="4800" b="1" dirty="0">
              <a:solidFill>
                <a:srgbClr val="FF0000"/>
              </a:solidFill>
              <a:cs typeface="B Nazanin" pitchFamily="2" charset="-78"/>
            </a:endParaRPr>
          </a:p>
        </p:txBody>
      </p:sp>
    </p:spTree>
    <p:extLst>
      <p:ext uri="{BB962C8B-B14F-4D97-AF65-F5344CB8AC3E}">
        <p14:creationId xmlns:p14="http://schemas.microsoft.com/office/powerpoint/2010/main" val="1429236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6049962"/>
          </a:xfrm>
        </p:spPr>
        <p:txBody>
          <a:bodyPr>
            <a:noAutofit/>
          </a:bodyPr>
          <a:lstStyle/>
          <a:p>
            <a:pPr algn="just" rtl="1"/>
            <a:r>
              <a:rPr lang="fa-IR" sz="3600" dirty="0">
                <a:solidFill>
                  <a:schemeClr val="bg2">
                    <a:lumMod val="25000"/>
                  </a:schemeClr>
                </a:solidFill>
                <a:cs typeface="B Nazanin" pitchFamily="2" charset="-78"/>
              </a:rPr>
              <a:t>براي مثال سيستم‌هاي ارتباطي معمولي (مانند تلفن و موبايل)، راه‌هاي نقل و انتقال عادي و تسهيلات زيرساختي در جريان حوادث غيرمترقبه قادر به فعاليت طبيعي خود نيستند. موقعيت پر استرس و به هم ريختن نظم عادي در جريان حوادث غيرمترقبه موجب مي‌شود تا بيمارستان‌ها در جريان چنين حوادثي با انسان‌هاي متفاوت‌،‌ مشكلات متفاوت و منابع متفاوت از فعاليت روزمره خود مواجه گردند و در چنين وضعيتي وجود يك استراتژي از پيش تعيين شده براي مقابله با وضعيت جديد كه همانا برنامه حوادث غيرمترقبه بيمارستاني است كاملاً ضروري مي‌باشد.</a:t>
            </a:r>
            <a:r>
              <a:rPr lang="fa-IR" sz="3600" dirty="0">
                <a:solidFill>
                  <a:schemeClr val="bg1">
                    <a:lumMod val="95000"/>
                  </a:schemeClr>
                </a:solidFill>
                <a:cs typeface="B Nazanin" pitchFamily="2" charset="-78"/>
              </a:rPr>
              <a:t/>
            </a:r>
            <a:br>
              <a:rPr lang="fa-IR" sz="3600" dirty="0">
                <a:solidFill>
                  <a:schemeClr val="bg1">
                    <a:lumMod val="95000"/>
                  </a:schemeClr>
                </a:solidFill>
                <a:cs typeface="B Nazanin" pitchFamily="2" charset="-78"/>
              </a:rPr>
            </a:br>
            <a:endParaRPr lang="en-US" sz="3600" dirty="0">
              <a:solidFill>
                <a:schemeClr val="bg1">
                  <a:lumMod val="95000"/>
                </a:schemeClr>
              </a:solidFill>
              <a:cs typeface="B Nazanin" pitchFamily="2" charset="-78"/>
            </a:endParaRPr>
          </a:p>
        </p:txBody>
      </p:sp>
    </p:spTree>
    <p:extLst>
      <p:ext uri="{BB962C8B-B14F-4D97-AF65-F5344CB8AC3E}">
        <p14:creationId xmlns:p14="http://schemas.microsoft.com/office/powerpoint/2010/main" val="4281926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18</a:t>
            </a:fld>
            <a:endParaRPr lang="en-US"/>
          </a:p>
        </p:txBody>
      </p:sp>
      <p:sp>
        <p:nvSpPr>
          <p:cNvPr id="4" name="Title 3"/>
          <p:cNvSpPr>
            <a:spLocks noGrp="1"/>
          </p:cNvSpPr>
          <p:nvPr>
            <p:ph type="title"/>
          </p:nvPr>
        </p:nvSpPr>
        <p:spPr/>
        <p:txBody>
          <a:bodyPr/>
          <a:lstStyle/>
          <a:p>
            <a:endParaRPr lang="fa-IR"/>
          </a:p>
        </p:txBody>
      </p:sp>
      <p:pic>
        <p:nvPicPr>
          <p:cNvPr id="6146" name="Picture 2" descr="http://up.1hesekhob.ir/uploads/137468527320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1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هرمرکز مراقبت پزشکی و از جمله بیمارستان ها باید برای پاسخ در مقابل دو موقعیت غیر مترقبه عمده آمادگی لازم را داشته باشند این دو موقعیت عبارتند از : </a:t>
            </a:r>
          </a:p>
          <a:p>
            <a:pPr marL="109728" indent="0">
              <a:buNone/>
            </a:pPr>
            <a:endParaRPr lang="fa-IR" dirty="0" smtClean="0"/>
          </a:p>
          <a:p>
            <a:r>
              <a:rPr lang="fa-IR" dirty="0" smtClean="0"/>
              <a:t>حوادث غیر مترقبه خارجی:(</a:t>
            </a:r>
            <a:r>
              <a:rPr lang="en-US" dirty="0" smtClean="0"/>
              <a:t>External Disaster</a:t>
            </a:r>
            <a:r>
              <a:rPr lang="fa-IR" dirty="0" smtClean="0"/>
              <a:t> ):</a:t>
            </a:r>
          </a:p>
          <a:p>
            <a:pPr marL="109728" indent="0">
              <a:buNone/>
            </a:pPr>
            <a:r>
              <a:rPr lang="fa-IR" dirty="0" smtClean="0"/>
              <a:t>به حوادثی اطلاق می شود که از خارج از فضای فیزیکی بیمارستان منشا می گیرند و ایجاد تعداد زیاد بیماران موجب توقف عملکرد طبیعی بیمارستان می شوند . مثال هایی از حوادث غیر مترقبه خارجی عبارتند از : سیل – نشت مواد مضر – آتش سوزی وسیع –مواجهه با مواد رادیواکتیو – حوادث با تلفات متعدد </a:t>
            </a:r>
            <a:endParaRPr lang="fa-IR"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19</a:t>
            </a:fld>
            <a:endParaRPr lang="en-US"/>
          </a:p>
        </p:txBody>
      </p:sp>
      <p:sp>
        <p:nvSpPr>
          <p:cNvPr id="4" name="Title 3"/>
          <p:cNvSpPr>
            <a:spLocks noGrp="1"/>
          </p:cNvSpPr>
          <p:nvPr>
            <p:ph type="title"/>
          </p:nvPr>
        </p:nvSpPr>
        <p:spPr/>
        <p:txBody>
          <a:bodyPr/>
          <a:lstStyle/>
          <a:p>
            <a:pPr algn="r"/>
            <a:r>
              <a:rPr lang="fa-IR" dirty="0" smtClean="0"/>
              <a:t>موقعیت های بروز حادثه (</a:t>
            </a:r>
            <a:r>
              <a:rPr lang="en-US" dirty="0" smtClean="0"/>
              <a:t>situation</a:t>
            </a:r>
            <a:r>
              <a:rPr lang="fa-IR" dirty="0" smtClean="0"/>
              <a:t> )</a:t>
            </a:r>
            <a:endParaRPr lang="fa-IR" dirty="0"/>
          </a:p>
        </p:txBody>
      </p:sp>
    </p:spTree>
    <p:extLst>
      <p:ext uri="{BB962C8B-B14F-4D97-AF65-F5344CB8AC3E}">
        <p14:creationId xmlns:p14="http://schemas.microsoft.com/office/powerpoint/2010/main" val="8082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fa-IR" sz="4400" dirty="0" smtClean="0"/>
              <a:t>زهرا شهرجردی </a:t>
            </a:r>
          </a:p>
          <a:p>
            <a:endParaRPr lang="fa-IR" sz="4400" dirty="0" smtClean="0"/>
          </a:p>
          <a:p>
            <a:pPr algn="ctr"/>
            <a:r>
              <a:rPr lang="fa-IR" sz="3600" dirty="0" smtClean="0"/>
              <a:t>کارشناس پرستاری </a:t>
            </a:r>
          </a:p>
          <a:p>
            <a:endParaRPr lang="fa-IR" sz="4400" dirty="0" smtClean="0"/>
          </a:p>
          <a:p>
            <a:r>
              <a:rPr lang="fa-IR" dirty="0" smtClean="0"/>
              <a:t>دبیر کمیته خطر حوادث و بلایا  مرکز پزشکی آموزشی درمانی مهدیه </a:t>
            </a:r>
            <a:endParaRPr lang="fa-IR" dirty="0"/>
          </a:p>
        </p:txBody>
      </p:sp>
      <p:sp>
        <p:nvSpPr>
          <p:cNvPr id="2" name="Title 1"/>
          <p:cNvSpPr>
            <a:spLocks noGrp="1"/>
          </p:cNvSpPr>
          <p:nvPr>
            <p:ph type="title"/>
          </p:nvPr>
        </p:nvSpPr>
        <p:spPr/>
        <p:txBody>
          <a:bodyPr>
            <a:noAutofit/>
          </a:bodyPr>
          <a:lstStyle/>
          <a:p>
            <a:r>
              <a:rPr lang="fa-IR" sz="4800" dirty="0" smtClean="0"/>
              <a:t>ارائه دهنده</a:t>
            </a:r>
            <a:endParaRPr lang="fa-IR" sz="4800" dirty="0"/>
          </a:p>
        </p:txBody>
      </p:sp>
      <p:sp>
        <p:nvSpPr>
          <p:cNvPr id="4" name="Slide Number Placeholder 3"/>
          <p:cNvSpPr>
            <a:spLocks noGrp="1"/>
          </p:cNvSpPr>
          <p:nvPr>
            <p:ph type="sldNum" sz="quarter" idx="15"/>
          </p:nvPr>
        </p:nvSpPr>
        <p:spPr/>
        <p:txBody>
          <a:bodyPr/>
          <a:lstStyle/>
          <a:p>
            <a:fld id="{F0F6FDE3-34E2-4D84-BD36-D6669CBBEBD4}" type="slidenum">
              <a:rPr lang="en-US" smtClean="0"/>
              <a:pPr/>
              <a:t>2</a:t>
            </a:fld>
            <a:endParaRPr lang="en-US"/>
          </a:p>
        </p:txBody>
      </p:sp>
    </p:spTree>
    <p:extLst>
      <p:ext uri="{BB962C8B-B14F-4D97-AF65-F5344CB8AC3E}">
        <p14:creationId xmlns:p14="http://schemas.microsoft.com/office/powerpoint/2010/main" val="25652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3200" dirty="0" smtClean="0"/>
              <a:t>حوادث غیر مترقبه داخلی (</a:t>
            </a:r>
            <a:r>
              <a:rPr lang="en-US" sz="3200" dirty="0" smtClean="0"/>
              <a:t>Internal Disaster</a:t>
            </a:r>
            <a:r>
              <a:rPr lang="fa-IR" sz="3200" dirty="0" smtClean="0"/>
              <a:t> ):</a:t>
            </a:r>
          </a:p>
          <a:p>
            <a:pPr algn="just"/>
            <a:r>
              <a:rPr lang="fa-IR" sz="3200" dirty="0" smtClean="0"/>
              <a:t>هر حادثه ای که در فضای فیزیکی داخل بیمارستان رخ دهد و تهدیدی از نوع بیماری ،جراحت ،و یا تخریب به بیمارستان ،بیماران ،پرسنل و بازدید کنندگان وارد نماید . </a:t>
            </a:r>
          </a:p>
          <a:p>
            <a:pPr marL="109728" indent="0" algn="just">
              <a:buNone/>
            </a:pPr>
            <a:endParaRPr lang="fa-IR" sz="3200" dirty="0" smtClean="0"/>
          </a:p>
          <a:p>
            <a:pPr algn="just"/>
            <a:r>
              <a:rPr lang="fa-IR" sz="3200" dirty="0" smtClean="0"/>
              <a:t>بمب گذاری – گروگان گیری – قطع ارتباطات –قطع برق یا آب – آتش سوزی –سیل – مواد مضر –قطع گازهای درمانی </a:t>
            </a:r>
            <a:endParaRPr lang="fa-IR" sz="3200"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20</a:t>
            </a:fld>
            <a:endParaRPr lang="en-US"/>
          </a:p>
        </p:txBody>
      </p:sp>
    </p:spTree>
    <p:extLst>
      <p:ext uri="{BB962C8B-B14F-4D97-AF65-F5344CB8AC3E}">
        <p14:creationId xmlns:p14="http://schemas.microsoft.com/office/powerpoint/2010/main" val="3136523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fa-IR" b="1" dirty="0" smtClean="0"/>
              <a:t>1- </a:t>
            </a:r>
            <a:r>
              <a:rPr lang="fa-IR" b="1" dirty="0"/>
              <a:t>آتش سوزی داخلی امتیاز 46</a:t>
            </a:r>
            <a:endParaRPr lang="en-US" dirty="0"/>
          </a:p>
          <a:p>
            <a:r>
              <a:rPr lang="fa-IR" b="1" dirty="0"/>
              <a:t>2-اختلال در فاضلاب امتیاز 60</a:t>
            </a:r>
            <a:endParaRPr lang="en-US" dirty="0"/>
          </a:p>
          <a:p>
            <a:r>
              <a:rPr lang="fa-IR" b="1" dirty="0"/>
              <a:t>3-اختلال در ژنراتور امتیاز 51 </a:t>
            </a:r>
            <a:endParaRPr lang="en-US" dirty="0"/>
          </a:p>
          <a:p>
            <a:r>
              <a:rPr lang="fa-IR" b="1" dirty="0"/>
              <a:t>4- اپیدمی امتیاز 65</a:t>
            </a:r>
            <a:endParaRPr lang="en-US" dirty="0"/>
          </a:p>
          <a:p>
            <a:r>
              <a:rPr lang="fa-IR" b="1" dirty="0"/>
              <a:t>5-لرزش زمین امتیاز 71</a:t>
            </a:r>
            <a:endParaRPr lang="en-US" dirty="0"/>
          </a:p>
          <a:p>
            <a:r>
              <a:rPr lang="fa-IR" b="1" dirty="0"/>
              <a:t>6- نشست زمین  امتیاز 42</a:t>
            </a:r>
            <a:endParaRPr lang="en-US" dirty="0"/>
          </a:p>
          <a:p>
            <a:r>
              <a:rPr lang="fa-IR" b="1" dirty="0"/>
              <a:t>7-تخریب ساختمان امتیاز 26</a:t>
            </a:r>
            <a:endParaRPr lang="en-US" dirty="0"/>
          </a:p>
          <a:p>
            <a:r>
              <a:rPr lang="fa-IR" b="1" dirty="0"/>
              <a:t>8-آلودگی هوا امتیاز 65</a:t>
            </a:r>
            <a:endParaRPr lang="en-US" dirty="0"/>
          </a:p>
          <a:p>
            <a:r>
              <a:rPr lang="fa-IR" b="1" dirty="0"/>
              <a:t>9-طوفان امتیاز 55</a:t>
            </a:r>
            <a:endParaRPr lang="en-US" dirty="0"/>
          </a:p>
          <a:p>
            <a:r>
              <a:rPr lang="fa-IR" b="1" dirty="0"/>
              <a:t>10- حوادث ترافیکی امتیاز 75 </a:t>
            </a:r>
            <a:endParaRPr lang="en-US" dirty="0"/>
          </a:p>
          <a:p>
            <a:r>
              <a:rPr lang="fa-IR" b="1" dirty="0"/>
              <a:t>11- حوادث ریلی امتیاز 65</a:t>
            </a:r>
            <a:endParaRPr lang="en-US" dirty="0"/>
          </a:p>
          <a:p>
            <a:r>
              <a:rPr lang="fa-IR" b="1" dirty="0"/>
              <a:t>12-حوادث حین اجرای پروژه ها  امتیاز 65</a:t>
            </a:r>
            <a:endParaRPr lang="en-US" dirty="0"/>
          </a:p>
          <a:p>
            <a:endParaRPr lang="en-US"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21</a:t>
            </a:fld>
            <a:endParaRPr lang="en-US"/>
          </a:p>
        </p:txBody>
      </p:sp>
      <p:sp>
        <p:nvSpPr>
          <p:cNvPr id="4" name="Title 3"/>
          <p:cNvSpPr>
            <a:spLocks noGrp="1"/>
          </p:cNvSpPr>
          <p:nvPr>
            <p:ph type="title"/>
          </p:nvPr>
        </p:nvSpPr>
        <p:spPr/>
        <p:txBody>
          <a:bodyPr>
            <a:normAutofit fontScale="90000"/>
          </a:bodyPr>
          <a:lstStyle/>
          <a:p>
            <a:pPr algn="ctr"/>
            <a:r>
              <a:rPr lang="fa-IR" sz="2200" dirty="0"/>
              <a:t>مخاطرات داخلی و خارجی بومی سازی شده جهت مرکز پزشکی آموزشی و درمانی مهدیه : ( بر اساس کتاب ابزار ارزیابی ابلاغ شده : </a:t>
            </a:r>
            <a:r>
              <a:rPr lang="en-US" dirty="0"/>
              <a:t/>
            </a:r>
            <a:br>
              <a:rPr lang="en-US" dirty="0"/>
            </a:br>
            <a:endParaRPr lang="en-US" dirty="0"/>
          </a:p>
        </p:txBody>
      </p:sp>
    </p:spTree>
    <p:extLst>
      <p:ext uri="{BB962C8B-B14F-4D97-AF65-F5344CB8AC3E}">
        <p14:creationId xmlns:p14="http://schemas.microsoft.com/office/powerpoint/2010/main" val="15529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943600"/>
          </a:xfrm>
        </p:spPr>
        <p:txBody>
          <a:bodyPr>
            <a:noAutofit/>
          </a:bodyPr>
          <a:lstStyle/>
          <a:p>
            <a:pPr algn="just" rtl="1"/>
            <a:r>
              <a:rPr lang="fa-IR" b="1" dirty="0">
                <a:solidFill>
                  <a:srgbClr val="FF0000"/>
                </a:solidFill>
                <a:cs typeface="B Nazanin" pitchFamily="2" charset="-78"/>
              </a:rPr>
              <a:t>اثرات حوادث غيرمترقبه برمراكز درماني </a:t>
            </a:r>
            <a:r>
              <a:rPr lang="fa-IR" sz="3600" dirty="0" smtClean="0">
                <a:solidFill>
                  <a:srgbClr val="FF0000"/>
                </a:solidFill>
                <a:cs typeface="B Nazanin" pitchFamily="2" charset="-78"/>
              </a:rPr>
              <a:t>:</a:t>
            </a:r>
            <a:r>
              <a:rPr lang="fa-IR" sz="2800" dirty="0" smtClean="0"/>
              <a:t/>
            </a:r>
            <a:br>
              <a:rPr lang="fa-IR" sz="2800" dirty="0" smtClean="0"/>
            </a:br>
            <a:r>
              <a:rPr lang="fa-IR" sz="2800" b="1" dirty="0">
                <a:solidFill>
                  <a:schemeClr val="tx1"/>
                </a:solidFill>
                <a:cs typeface="B Nazanin" pitchFamily="2" charset="-78"/>
              </a:rPr>
              <a:t/>
            </a:r>
            <a:br>
              <a:rPr lang="fa-IR" sz="2800" b="1" dirty="0">
                <a:solidFill>
                  <a:schemeClr val="tx1"/>
                </a:solidFill>
                <a:cs typeface="B Nazanin" pitchFamily="2" charset="-78"/>
              </a:rPr>
            </a:br>
            <a:r>
              <a:rPr lang="fa-IR" sz="3600" b="1" dirty="0">
                <a:solidFill>
                  <a:schemeClr val="tx1"/>
                </a:solidFill>
                <a:cs typeface="B Nazanin" pitchFamily="2" charset="-78"/>
              </a:rPr>
              <a:t>حوادث غيرمترقبه، بسته به نوع، شدت، زمان و مكان وقوع، مي‌توانند اثرات مختلفي بر مراكز درماني بجاي </a:t>
            </a:r>
            <a:r>
              <a:rPr lang="fa-IR" sz="3600" b="1" dirty="0" smtClean="0">
                <a:solidFill>
                  <a:schemeClr val="tx1"/>
                </a:solidFill>
                <a:cs typeface="B Nazanin" pitchFamily="2" charset="-78"/>
              </a:rPr>
              <a:t>گذارند. </a:t>
            </a:r>
            <a:r>
              <a:rPr lang="fa-IR" sz="3600" b="1" dirty="0">
                <a:solidFill>
                  <a:schemeClr val="tx1"/>
                </a:solidFill>
                <a:cs typeface="B Nazanin" pitchFamily="2" charset="-78"/>
              </a:rPr>
              <a:t>عوامل يادشده بهمراه ساير </a:t>
            </a:r>
            <a:r>
              <a:rPr lang="fa-IR" sz="3600" b="1" dirty="0" smtClean="0">
                <a:solidFill>
                  <a:schemeClr val="tx1"/>
                </a:solidFill>
                <a:cs typeface="B Nazanin" pitchFamily="2" charset="-78"/>
              </a:rPr>
              <a:t>عوا‌مل موجب </a:t>
            </a:r>
            <a:r>
              <a:rPr lang="fa-IR" sz="3600" b="1" dirty="0">
                <a:solidFill>
                  <a:schemeClr val="tx1"/>
                </a:solidFill>
                <a:cs typeface="B Nazanin" pitchFamily="2" charset="-78"/>
              </a:rPr>
              <a:t>افزايش موربیدیتیه ومورتا لیته بيماران و مصدومين ميگردد. لذا براي كاهش اثرات حوادث غيرمترقبه و پيشگيري از عوارض ناشي از آن، وجود يك </a:t>
            </a:r>
            <a:r>
              <a:rPr lang="fa-IR" sz="3600" b="1" dirty="0" smtClean="0">
                <a:solidFill>
                  <a:schemeClr val="tx1"/>
                </a:solidFill>
                <a:cs typeface="B Nazanin" pitchFamily="2" charset="-78"/>
              </a:rPr>
              <a:t>برنامه </a:t>
            </a:r>
            <a:r>
              <a:rPr lang="fa-IR" sz="3600" b="1" dirty="0">
                <a:solidFill>
                  <a:schemeClr val="tx1"/>
                </a:solidFill>
                <a:cs typeface="B Nazanin" pitchFamily="2" charset="-78"/>
              </a:rPr>
              <a:t>كامل و مدون دركليه مراكز درماني ضروري بنظر مي‌رسد</a:t>
            </a:r>
            <a:r>
              <a:rPr lang="fa-IR" sz="3200" b="1" dirty="0">
                <a:solidFill>
                  <a:schemeClr val="tx1"/>
                </a:solidFill>
                <a:cs typeface="B Nazanin" pitchFamily="2" charset="-78"/>
              </a:rPr>
              <a:t>.</a:t>
            </a:r>
            <a:r>
              <a:rPr lang="en-US" sz="2800" dirty="0"/>
              <a:t/>
            </a:r>
            <a:br>
              <a:rPr lang="en-US" sz="2800" dirty="0"/>
            </a:br>
            <a:r>
              <a:rPr lang="fa-IR" sz="2800" dirty="0" smtClean="0"/>
              <a:t>                     </a:t>
            </a:r>
            <a:endParaRPr lang="en-US" sz="2800" dirty="0"/>
          </a:p>
        </p:txBody>
      </p:sp>
    </p:spTree>
    <p:extLst>
      <p:ext uri="{BB962C8B-B14F-4D97-AF65-F5344CB8AC3E}">
        <p14:creationId xmlns:p14="http://schemas.microsoft.com/office/powerpoint/2010/main" val="8883804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8458200" cy="3657600"/>
          </a:xfrm>
        </p:spPr>
        <p:txBody>
          <a:bodyPr>
            <a:normAutofit fontScale="90000"/>
          </a:bodyPr>
          <a:lstStyle/>
          <a:p>
            <a:pPr algn="r" rtl="1"/>
            <a:r>
              <a:rPr lang="fa-IR" sz="3200" b="1" dirty="0" smtClean="0">
                <a:solidFill>
                  <a:schemeClr val="tx1"/>
                </a:solidFill>
                <a:cs typeface="B Nazanin" pitchFamily="2" charset="-78"/>
              </a:rPr>
              <a:t>1- تأخير ويا عدم اطلاع رساني صحيح و بموقع</a:t>
            </a:r>
            <a:br>
              <a:rPr lang="fa-IR" sz="3200" b="1" dirty="0" smtClean="0">
                <a:solidFill>
                  <a:schemeClr val="tx1"/>
                </a:solidFill>
                <a:cs typeface="B Nazanin" pitchFamily="2" charset="-78"/>
              </a:rPr>
            </a:br>
            <a:r>
              <a:rPr lang="fa-IR" sz="3200" b="1" dirty="0" smtClean="0">
                <a:solidFill>
                  <a:schemeClr val="tx1"/>
                </a:solidFill>
                <a:cs typeface="B Nazanin" pitchFamily="2" charset="-78"/>
              </a:rPr>
              <a:t>2-سردرگمي پرسنل و بي نظمي آنان</a:t>
            </a:r>
            <a:br>
              <a:rPr lang="fa-IR" sz="3200" b="1" dirty="0" smtClean="0">
                <a:solidFill>
                  <a:schemeClr val="tx1"/>
                </a:solidFill>
                <a:cs typeface="B Nazanin" pitchFamily="2" charset="-78"/>
              </a:rPr>
            </a:br>
            <a:r>
              <a:rPr lang="fa-IR" sz="3200" b="1" dirty="0" smtClean="0">
                <a:solidFill>
                  <a:schemeClr val="tx1"/>
                </a:solidFill>
                <a:cs typeface="B Nazanin" pitchFamily="2" charset="-78"/>
              </a:rPr>
              <a:t>3- كمبود و تكميل سريع ظرفيت اورژانس</a:t>
            </a:r>
            <a:br>
              <a:rPr lang="fa-IR" sz="3200" b="1" dirty="0" smtClean="0">
                <a:solidFill>
                  <a:schemeClr val="tx1"/>
                </a:solidFill>
                <a:cs typeface="B Nazanin" pitchFamily="2" charset="-78"/>
              </a:rPr>
            </a:br>
            <a:r>
              <a:rPr lang="fa-IR" sz="3200" b="1" dirty="0" smtClean="0">
                <a:solidFill>
                  <a:schemeClr val="tx1"/>
                </a:solidFill>
                <a:cs typeface="B Nazanin" pitchFamily="2" charset="-78"/>
              </a:rPr>
              <a:t>4-كمبود تجهيزات ومواد مصرفي</a:t>
            </a:r>
            <a:br>
              <a:rPr lang="fa-IR" sz="3200" b="1" dirty="0" smtClean="0">
                <a:solidFill>
                  <a:schemeClr val="tx1"/>
                </a:solidFill>
                <a:cs typeface="B Nazanin" pitchFamily="2" charset="-78"/>
              </a:rPr>
            </a:br>
            <a:r>
              <a:rPr lang="fa-IR" sz="3200" b="1" dirty="0" smtClean="0">
                <a:solidFill>
                  <a:schemeClr val="tx1"/>
                </a:solidFill>
                <a:cs typeface="B Nazanin" pitchFamily="2" charset="-78"/>
              </a:rPr>
              <a:t>5-بروز واكنشهاي روحي ـ رواني درپرسنل و بيماران</a:t>
            </a:r>
            <a:br>
              <a:rPr lang="fa-IR" sz="3200" b="1" dirty="0" smtClean="0">
                <a:solidFill>
                  <a:schemeClr val="tx1"/>
                </a:solidFill>
                <a:cs typeface="B Nazanin" pitchFamily="2" charset="-78"/>
              </a:rPr>
            </a:br>
            <a:r>
              <a:rPr lang="fa-IR" sz="3200" b="1" dirty="0" smtClean="0">
                <a:solidFill>
                  <a:schemeClr val="tx1"/>
                </a:solidFill>
                <a:cs typeface="B Nazanin" pitchFamily="2" charset="-78"/>
              </a:rPr>
              <a:t>6- اختلال درعملكرد عادي مركز درماني بدليل خرابي تجهيزات و تأسيسات </a:t>
            </a:r>
            <a:br>
              <a:rPr lang="fa-IR" sz="3200" b="1" dirty="0" smtClean="0">
                <a:solidFill>
                  <a:schemeClr val="tx1"/>
                </a:solidFill>
                <a:cs typeface="B Nazanin" pitchFamily="2" charset="-78"/>
              </a:rPr>
            </a:br>
            <a:r>
              <a:rPr lang="fa-IR" sz="3200" b="1" dirty="0" smtClean="0">
                <a:solidFill>
                  <a:schemeClr val="tx1"/>
                </a:solidFill>
                <a:cs typeface="B Nazanin" pitchFamily="2" charset="-78"/>
              </a:rPr>
              <a:t>7-ازدحام مردم</a:t>
            </a:r>
            <a:endParaRPr lang="en-US" sz="3200" dirty="0">
              <a:solidFill>
                <a:schemeClr val="tx1"/>
              </a:solidFill>
            </a:endParaRPr>
          </a:p>
        </p:txBody>
      </p:sp>
      <p:sp>
        <p:nvSpPr>
          <p:cNvPr id="3" name="Subtitle 2"/>
          <p:cNvSpPr>
            <a:spLocks noGrp="1"/>
          </p:cNvSpPr>
          <p:nvPr>
            <p:ph type="subTitle" idx="1"/>
          </p:nvPr>
        </p:nvSpPr>
        <p:spPr>
          <a:xfrm>
            <a:off x="304800" y="228600"/>
            <a:ext cx="8686800" cy="1752600"/>
          </a:xfrm>
        </p:spPr>
        <p:txBody>
          <a:bodyPr>
            <a:normAutofit/>
          </a:bodyPr>
          <a:lstStyle/>
          <a:p>
            <a:r>
              <a:rPr lang="fa-IR" sz="4400" b="1" dirty="0" smtClean="0">
                <a:solidFill>
                  <a:srgbClr val="FF0000"/>
                </a:solidFill>
                <a:cs typeface="B Nazanin" pitchFamily="2" charset="-78"/>
              </a:rPr>
              <a:t>اثرات حوادث غيرمترقبه برمراكز درماني</a:t>
            </a:r>
            <a:endParaRPr lang="en-US" sz="4400" dirty="0">
              <a:cs typeface="B Nazanin" pitchFamily="2" charset="-78"/>
            </a:endParaRPr>
          </a:p>
        </p:txBody>
      </p:sp>
    </p:spTree>
    <p:extLst>
      <p:ext uri="{BB962C8B-B14F-4D97-AF65-F5344CB8AC3E}">
        <p14:creationId xmlns:p14="http://schemas.microsoft.com/office/powerpoint/2010/main" val="1569965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91000"/>
            <a:ext cx="8763000" cy="3048000"/>
          </a:xfrm>
          <a:effectLst/>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lnSpc>
                <a:spcPct val="150000"/>
              </a:lnSpc>
            </a:pPr>
            <a:r>
              <a:rPr lang="fa-IR" b="1"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Nazanin" pitchFamily="2" charset="-78"/>
              </a:rPr>
              <a:t>اهداف برنامه مقابله با حوادث </a:t>
            </a:r>
            <a:r>
              <a:rPr lang="fa-IR"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Nazanin" pitchFamily="2" charset="-78"/>
              </a:rPr>
              <a:t>غيرمترقبه</a:t>
            </a:r>
            <a:r>
              <a:rPr lang="fa-IR"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a:t>
            </a:r>
            <a:br>
              <a:rPr lang="fa-IR"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br>
            <a: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
            </a:r>
            <a:b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br>
            <a: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1- </a:t>
            </a:r>
            <a:r>
              <a:rPr lang="fa-I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پيش از وقوع حادثه </a:t>
            </a:r>
            <a:br>
              <a:rPr lang="fa-I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br>
            <a: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2-پس </a:t>
            </a:r>
            <a:r>
              <a:rPr lang="fa-I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از وقوع </a:t>
            </a:r>
            <a: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حادثه</a:t>
            </a:r>
            <a:b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br>
            <a:r>
              <a:rPr lang="fa-I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 </a:t>
            </a:r>
            <a: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                                </a:t>
            </a:r>
            <a:r>
              <a:rPr lang="fa-IR" sz="32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
            </a:r>
            <a:br>
              <a:rPr lang="fa-IR" sz="32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br>
            <a:r>
              <a:rPr lang="fa-IR" sz="32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 </a:t>
            </a:r>
            <a: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t/>
            </a:r>
            <a:br>
              <a:rPr lang="fa-IR"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Nazanin" pitchFamily="2" charset="-78"/>
              </a:rPr>
            </a:br>
            <a:r>
              <a:rPr lang="fa-IR" sz="3200" b="1" cap="all" dirty="0" smtClean="0">
                <a:ln/>
                <a:solidFill>
                  <a:schemeClr val="bg1">
                    <a:lumMod val="9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a:r>
            <a:br>
              <a:rPr lang="fa-IR" sz="3200" b="1" cap="all" dirty="0" smtClean="0">
                <a:ln/>
                <a:solidFill>
                  <a:schemeClr val="bg1">
                    <a:lumMod val="9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br>
            <a: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a:r>
            <a:b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br>
            <a: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a:r>
            <a:b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br>
            <a: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a:r>
            <a:b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br>
            <a: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a:r>
            <a:b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br>
            <a: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a:r>
            <a:b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br>
            <a:r>
              <a:rPr lang="fa-IR" sz="32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a:t>
            </a:r>
            <a:endParaRPr lang="en-US" sz="32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endParaRPr>
          </a:p>
        </p:txBody>
      </p:sp>
    </p:spTree>
    <p:extLst>
      <p:ext uri="{BB962C8B-B14F-4D97-AF65-F5344CB8AC3E}">
        <p14:creationId xmlns:p14="http://schemas.microsoft.com/office/powerpoint/2010/main" val="11046739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86800" cy="1470025"/>
          </a:xfrm>
        </p:spPr>
        <p:txBody>
          <a:bodyPr>
            <a:normAutofit fontScale="90000"/>
          </a:bodyPr>
          <a:lstStyle/>
          <a:p>
            <a:pPr algn="r" rtl="1"/>
            <a:r>
              <a:rPr lang="fa-IR"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cs typeface="B Nazanin" pitchFamily="2" charset="-78"/>
              </a:rPr>
              <a:t>اهداف برنامه مقابله با حوادث غيرمترقبه</a:t>
            </a:r>
            <a:r>
              <a:rPr lang="fa-IR"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پيش از وقوع حادثه :</a:t>
            </a:r>
            <a:endParaRPr lang="en-US" dirty="0">
              <a:solidFill>
                <a:srgbClr val="FF0000"/>
              </a:solidFill>
            </a:endParaRPr>
          </a:p>
        </p:txBody>
      </p:sp>
      <p:sp>
        <p:nvSpPr>
          <p:cNvPr id="3" name="Subtitle 2"/>
          <p:cNvSpPr>
            <a:spLocks noGrp="1"/>
          </p:cNvSpPr>
          <p:nvPr>
            <p:ph type="subTitle" idx="1"/>
          </p:nvPr>
        </p:nvSpPr>
        <p:spPr>
          <a:xfrm>
            <a:off x="228600" y="1676400"/>
            <a:ext cx="8686800" cy="4114800"/>
          </a:xfrm>
        </p:spPr>
        <p:txBody>
          <a:bodyPr>
            <a:normAutofit/>
          </a:bodyPr>
          <a:lstStyle/>
          <a:p>
            <a:pPr algn="r" rtl="1"/>
            <a:r>
              <a:rPr lang="fa-IR"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1</a:t>
            </a:r>
            <a:r>
              <a:rPr lang="fa-IR"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Nazanin" pitchFamily="2" charset="-78"/>
              </a:rPr>
              <a:t>- </a:t>
            </a:r>
            <a:r>
              <a:rPr lang="fa-IR" b="1" cap="all" dirty="0">
                <a:ln/>
                <a:solidFill>
                  <a:schemeClr val="tx1"/>
                </a:solidFill>
                <a:effectLst>
                  <a:reflection blurRad="10000" stA="55000" endPos="48000" dist="500" dir="5400000" sy="-100000" algn="bl" rotWithShape="0"/>
                </a:effectLst>
                <a:cs typeface="B Nazanin" pitchFamily="2" charset="-78"/>
              </a:rPr>
              <a:t>شناسايي كليه خطرات محتمل الوقوع، </a:t>
            </a:r>
            <a:endParaRPr lang="fa-IR" b="1" cap="all" dirty="0" smtClean="0">
              <a:ln/>
              <a:solidFill>
                <a:schemeClr val="tx1"/>
              </a:solidFill>
              <a:effectLst>
                <a:reflection blurRad="10000" stA="55000" endPos="48000" dist="500" dir="5400000" sy="-100000" algn="bl" rotWithShape="0"/>
              </a:effectLst>
              <a:cs typeface="B Nazanin" pitchFamily="2" charset="-78"/>
            </a:endParaRPr>
          </a:p>
          <a:p>
            <a:pPr algn="r" rtl="1"/>
            <a:r>
              <a:rPr lang="fa-IR" b="1" cap="all" dirty="0">
                <a:ln/>
                <a:solidFill>
                  <a:schemeClr val="tx1"/>
                </a:solidFill>
                <a:effectLst>
                  <a:reflection blurRad="10000" stA="55000" endPos="48000" dist="500" dir="5400000" sy="-100000" algn="bl" rotWithShape="0"/>
                </a:effectLst>
                <a:cs typeface="B Nazanin" pitchFamily="2" charset="-78"/>
              </a:rPr>
              <a:t>2</a:t>
            </a:r>
            <a:r>
              <a:rPr lang="fa-IR" b="1" cap="all" dirty="0" smtClean="0">
                <a:ln/>
                <a:solidFill>
                  <a:schemeClr val="tx1"/>
                </a:solidFill>
                <a:effectLst>
                  <a:reflection blurRad="10000" stA="55000" endPos="48000" dist="500" dir="5400000" sy="-100000" algn="bl" rotWithShape="0"/>
                </a:effectLst>
                <a:cs typeface="B Nazanin" pitchFamily="2" charset="-78"/>
              </a:rPr>
              <a:t>-پيشگيري</a:t>
            </a:r>
            <a:r>
              <a:rPr lang="fa-IR" b="1" cap="all" dirty="0">
                <a:ln/>
                <a:solidFill>
                  <a:schemeClr val="tx1"/>
                </a:solidFill>
                <a:effectLst>
                  <a:reflection blurRad="10000" stA="55000" endPos="48000" dist="500" dir="5400000" sy="-100000" algn="bl" rotWithShape="0"/>
                </a:effectLst>
                <a:cs typeface="B Nazanin" pitchFamily="2" charset="-78"/>
              </a:rPr>
              <a:t>، آماده سازي وايمن سازي مركز درماني و پرسنل شاغل  در </a:t>
            </a:r>
            <a:r>
              <a:rPr lang="fa-IR" b="1" cap="all" dirty="0" smtClean="0">
                <a:ln/>
                <a:solidFill>
                  <a:schemeClr val="tx1"/>
                </a:solidFill>
                <a:effectLst>
                  <a:reflection blurRad="10000" stA="55000" endPos="48000" dist="500" dir="5400000" sy="-100000" algn="bl" rotWithShape="0"/>
                </a:effectLst>
                <a:cs typeface="B Nazanin" pitchFamily="2" charset="-78"/>
              </a:rPr>
              <a:t>آن</a:t>
            </a:r>
          </a:p>
          <a:p>
            <a:pPr algn="r" rtl="1"/>
            <a:r>
              <a:rPr lang="fa-IR" b="1" cap="all" dirty="0">
                <a:ln/>
                <a:solidFill>
                  <a:schemeClr val="tx1"/>
                </a:solidFill>
                <a:effectLst>
                  <a:reflection blurRad="10000" stA="55000" endPos="48000" dist="500" dir="5400000" sy="-100000" algn="bl" rotWithShape="0"/>
                </a:effectLst>
                <a:cs typeface="B Nazanin" pitchFamily="2" charset="-78"/>
              </a:rPr>
              <a:t>3</a:t>
            </a:r>
            <a:r>
              <a:rPr lang="fa-IR" b="1" cap="all" dirty="0" smtClean="0">
                <a:ln/>
                <a:solidFill>
                  <a:schemeClr val="tx1"/>
                </a:solidFill>
                <a:effectLst>
                  <a:reflection blurRad="10000" stA="55000" endPos="48000" dist="500" dir="5400000" sy="-100000" algn="bl" rotWithShape="0"/>
                </a:effectLst>
                <a:cs typeface="B Nazanin" pitchFamily="2" charset="-78"/>
              </a:rPr>
              <a:t>- </a:t>
            </a:r>
            <a:r>
              <a:rPr lang="fa-IR" b="1" cap="all" dirty="0">
                <a:ln/>
                <a:solidFill>
                  <a:schemeClr val="tx1"/>
                </a:solidFill>
                <a:effectLst>
                  <a:reflection blurRad="10000" stA="55000" endPos="48000" dist="500" dir="5400000" sy="-100000" algn="bl" rotWithShape="0"/>
                </a:effectLst>
                <a:cs typeface="B Nazanin" pitchFamily="2" charset="-78"/>
              </a:rPr>
              <a:t>تدوین برنامه کامل مقابله با حوادث غیر </a:t>
            </a:r>
            <a:r>
              <a:rPr lang="fa-IR" b="1" cap="all" dirty="0" smtClean="0">
                <a:ln/>
                <a:solidFill>
                  <a:schemeClr val="tx1"/>
                </a:solidFill>
                <a:effectLst>
                  <a:reflection blurRad="10000" stA="55000" endPos="48000" dist="500" dir="5400000" sy="-100000" algn="bl" rotWithShape="0"/>
                </a:effectLst>
                <a:cs typeface="B Nazanin" pitchFamily="2" charset="-78"/>
              </a:rPr>
              <a:t>مترقبه</a:t>
            </a:r>
          </a:p>
          <a:p>
            <a:pPr algn="r" rtl="1"/>
            <a:r>
              <a:rPr lang="fa-IR" b="1" cap="all" dirty="0" smtClean="0">
                <a:ln/>
                <a:solidFill>
                  <a:schemeClr val="tx1"/>
                </a:solidFill>
                <a:effectLst>
                  <a:reflection blurRad="10000" stA="55000" endPos="48000" dist="500" dir="5400000" sy="-100000" algn="bl" rotWithShape="0"/>
                </a:effectLst>
                <a:cs typeface="B Nazanin" pitchFamily="2" charset="-78"/>
              </a:rPr>
              <a:t>4- </a:t>
            </a:r>
            <a:r>
              <a:rPr lang="fa-IR" b="1" cap="all" dirty="0">
                <a:ln/>
                <a:solidFill>
                  <a:schemeClr val="tx1"/>
                </a:solidFill>
                <a:effectLst>
                  <a:reflection blurRad="10000" stA="55000" endPos="48000" dist="500" dir="5400000" sy="-100000" algn="bl" rotWithShape="0"/>
                </a:effectLst>
                <a:cs typeface="B Nazanin" pitchFamily="2" charset="-78"/>
              </a:rPr>
              <a:t>آشنا سازی پرسنل با قسمتهای مختلف برنامه و شرح وظایف آنان در </a:t>
            </a:r>
            <a:r>
              <a:rPr lang="fa-IR" b="1" cap="all" dirty="0" smtClean="0">
                <a:ln/>
                <a:solidFill>
                  <a:schemeClr val="tx1"/>
                </a:solidFill>
                <a:effectLst>
                  <a:reflection blurRad="10000" stA="55000" endPos="48000" dist="500" dir="5400000" sy="-100000" algn="bl" rotWithShape="0"/>
                </a:effectLst>
                <a:cs typeface="B Nazanin" pitchFamily="2" charset="-78"/>
              </a:rPr>
              <a:t>برنامه</a:t>
            </a:r>
          </a:p>
          <a:p>
            <a:pPr algn="r" rtl="1"/>
            <a:r>
              <a:rPr lang="fa-IR" b="1" cap="all" dirty="0" smtClean="0">
                <a:ln/>
                <a:solidFill>
                  <a:schemeClr val="tx1"/>
                </a:solidFill>
                <a:effectLst>
                  <a:reflection blurRad="10000" stA="55000" endPos="48000" dist="500" dir="5400000" sy="-100000" algn="bl" rotWithShape="0"/>
                </a:effectLst>
                <a:cs typeface="B Nazanin" pitchFamily="2" charset="-78"/>
              </a:rPr>
              <a:t>5- </a:t>
            </a:r>
            <a:r>
              <a:rPr lang="fa-IR" b="1" cap="all" dirty="0">
                <a:ln/>
                <a:solidFill>
                  <a:schemeClr val="tx1"/>
                </a:solidFill>
                <a:effectLst>
                  <a:reflection blurRad="10000" stA="55000" endPos="48000" dist="500" dir="5400000" sy="-100000" algn="bl" rotWithShape="0"/>
                </a:effectLst>
                <a:cs typeface="B Nazanin" pitchFamily="2" charset="-78"/>
              </a:rPr>
              <a:t>ایجاد ارتباطات بیرونی با کلیه سازمانهای پاسخ دهنده به حادثه  و سازمانهاي كمكي</a:t>
            </a:r>
            <a:endParaRPr lang="en-US" b="1" dirty="0">
              <a:solidFill>
                <a:schemeClr val="tx1"/>
              </a:solidFill>
              <a:effectLst>
                <a:reflection blurRad="10000" stA="55000" endPos="48000" dist="500" dir="5400000" sy="-100000" algn="bl" rotWithShape="0"/>
              </a:effectLst>
            </a:endParaRPr>
          </a:p>
        </p:txBody>
      </p:sp>
    </p:spTree>
    <p:extLst>
      <p:ext uri="{BB962C8B-B14F-4D97-AF65-F5344CB8AC3E}">
        <p14:creationId xmlns:p14="http://schemas.microsoft.com/office/powerpoint/2010/main" val="720164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229600" cy="5638800"/>
          </a:xfrm>
        </p:spPr>
        <p:txBody>
          <a:bodyPr>
            <a:normAutofit/>
          </a:bodyPr>
          <a:lstStyle/>
          <a:p>
            <a:pPr algn="r" rtl="1"/>
            <a:r>
              <a:rPr lang="fa-IR" sz="4000" b="1" dirty="0" smtClean="0">
                <a:solidFill>
                  <a:srgbClr val="FF0000"/>
                </a:solidFill>
                <a:cs typeface="B Nazanin" pitchFamily="2" charset="-78"/>
              </a:rPr>
              <a:t>اهداف برنامه </a:t>
            </a:r>
            <a:r>
              <a:rPr lang="fa-IR" sz="4000" b="1" dirty="0">
                <a:solidFill>
                  <a:srgbClr val="FF0000"/>
                </a:solidFill>
                <a:cs typeface="B Nazanin" pitchFamily="2" charset="-78"/>
              </a:rPr>
              <a:t>مقابله باحوادث غيرمترقبه، پس از وقوع </a:t>
            </a:r>
            <a:r>
              <a:rPr lang="fa-IR" sz="4000" b="1" dirty="0" smtClean="0">
                <a:solidFill>
                  <a:srgbClr val="FF0000"/>
                </a:solidFill>
                <a:cs typeface="B Nazanin" pitchFamily="2" charset="-78"/>
              </a:rPr>
              <a:t>حادثه:</a:t>
            </a:r>
          </a:p>
          <a:p>
            <a:pPr marL="0" indent="0" algn="r" rtl="1">
              <a:buNone/>
            </a:pPr>
            <a:r>
              <a:rPr lang="fa-IR" b="1" dirty="0">
                <a:cs typeface="B Nazanin" pitchFamily="2" charset="-78"/>
              </a:rPr>
              <a:t>1</a:t>
            </a:r>
            <a:r>
              <a:rPr lang="fa-IR" b="1" dirty="0" smtClean="0">
                <a:cs typeface="B Nazanin" pitchFamily="2" charset="-78"/>
              </a:rPr>
              <a:t>-تشكيل </a:t>
            </a:r>
            <a:r>
              <a:rPr lang="fa-IR" b="1" dirty="0">
                <a:cs typeface="B Nazanin" pitchFamily="2" charset="-78"/>
              </a:rPr>
              <a:t>سريع سيستم فرماندهي </a:t>
            </a:r>
            <a:r>
              <a:rPr lang="fa-IR" b="1" dirty="0" smtClean="0">
                <a:cs typeface="B Nazanin" pitchFamily="2" charset="-78"/>
              </a:rPr>
              <a:t>حادثه</a:t>
            </a:r>
          </a:p>
          <a:p>
            <a:pPr marL="0" indent="0" algn="r" rtl="1">
              <a:buNone/>
            </a:pPr>
            <a:r>
              <a:rPr lang="fa-IR" b="1" dirty="0" smtClean="0">
                <a:cs typeface="B Nazanin" pitchFamily="2" charset="-78"/>
              </a:rPr>
              <a:t> 2-برقراري </a:t>
            </a:r>
            <a:r>
              <a:rPr lang="fa-IR" b="1" dirty="0">
                <a:cs typeface="B Nazanin" pitchFamily="2" charset="-78"/>
              </a:rPr>
              <a:t>ارتباط با ستاد بحران و ساير سازمانهاي پاسخ دهنده به </a:t>
            </a:r>
            <a:r>
              <a:rPr lang="fa-IR" b="1" dirty="0" smtClean="0">
                <a:cs typeface="B Nazanin" pitchFamily="2" charset="-78"/>
              </a:rPr>
              <a:t>حادثه</a:t>
            </a:r>
          </a:p>
          <a:p>
            <a:pPr marL="0" indent="0" algn="r" rtl="1">
              <a:buNone/>
            </a:pPr>
            <a:r>
              <a:rPr lang="fa-IR" b="1" dirty="0" smtClean="0">
                <a:cs typeface="B Nazanin" pitchFamily="2" charset="-78"/>
              </a:rPr>
              <a:t> 3-اجراي </a:t>
            </a:r>
            <a:r>
              <a:rPr lang="fa-IR" b="1" dirty="0">
                <a:cs typeface="B Nazanin" pitchFamily="2" charset="-78"/>
              </a:rPr>
              <a:t>دقيق شرح وظايف كليه </a:t>
            </a:r>
            <a:r>
              <a:rPr lang="fa-IR" b="1" dirty="0" smtClean="0">
                <a:cs typeface="B Nazanin" pitchFamily="2" charset="-78"/>
              </a:rPr>
              <a:t>واحدها</a:t>
            </a:r>
          </a:p>
          <a:p>
            <a:pPr marL="0" indent="0" algn="r" rtl="1">
              <a:buNone/>
            </a:pPr>
            <a:r>
              <a:rPr lang="fa-IR" b="1" dirty="0" smtClean="0">
                <a:cs typeface="B Nazanin" pitchFamily="2" charset="-78"/>
              </a:rPr>
              <a:t> 4-ارائه </a:t>
            </a:r>
            <a:r>
              <a:rPr lang="fa-IR" b="1" dirty="0">
                <a:cs typeface="B Nazanin" pitchFamily="2" charset="-78"/>
              </a:rPr>
              <a:t>خدمات مناسب به بيماران قبلي و مصدومين جديد </a:t>
            </a:r>
            <a:r>
              <a:rPr lang="fa-IR" b="1" dirty="0" smtClean="0">
                <a:cs typeface="B Nazanin" pitchFamily="2" charset="-78"/>
              </a:rPr>
              <a:t>الورود</a:t>
            </a:r>
          </a:p>
          <a:p>
            <a:pPr marL="0" indent="0" algn="r" rtl="1">
              <a:buNone/>
            </a:pPr>
            <a:r>
              <a:rPr lang="fa-IR" b="1" dirty="0" smtClean="0">
                <a:cs typeface="B Nazanin" pitchFamily="2" charset="-78"/>
              </a:rPr>
              <a:t>5-نهايتاً </a:t>
            </a:r>
            <a:r>
              <a:rPr lang="fa-IR" b="1" dirty="0">
                <a:cs typeface="B Nazanin" pitchFamily="2" charset="-78"/>
              </a:rPr>
              <a:t>ارزيابي مجدد برنامه و </a:t>
            </a:r>
            <a:r>
              <a:rPr lang="fa-IR" b="1" dirty="0" smtClean="0">
                <a:cs typeface="B Nazanin" pitchFamily="2" charset="-78"/>
              </a:rPr>
              <a:t>بازنگري آن</a:t>
            </a:r>
            <a:endParaRPr lang="fa-IR" sz="2200" b="1" dirty="0">
              <a:cs typeface="B Nazanin" pitchFamily="2" charset="-78"/>
            </a:endParaRPr>
          </a:p>
        </p:txBody>
      </p:sp>
    </p:spTree>
    <p:extLst>
      <p:ext uri="{BB962C8B-B14F-4D97-AF65-F5344CB8AC3E}">
        <p14:creationId xmlns:p14="http://schemas.microsoft.com/office/powerpoint/2010/main" val="1300220612"/>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accent2">
                    <a:lumMod val="50000"/>
                  </a:schemeClr>
                </a:solidFill>
                <a:cs typeface="B Yagut" pitchFamily="2" charset="-78"/>
              </a:rPr>
              <a:t>هدف اصلی در مدیریت بحران :</a:t>
            </a:r>
            <a:endParaRPr lang="en-US" sz="4000" dirty="0">
              <a:solidFill>
                <a:schemeClr val="accent2">
                  <a:lumMod val="50000"/>
                </a:schemeClr>
              </a:solidFill>
              <a:cs typeface="B Yagut" pitchFamily="2" charset="-78"/>
            </a:endParaRPr>
          </a:p>
        </p:txBody>
      </p:sp>
      <p:sp>
        <p:nvSpPr>
          <p:cNvPr id="3" name="Content Placeholder 2"/>
          <p:cNvSpPr>
            <a:spLocks noGrp="1"/>
          </p:cNvSpPr>
          <p:nvPr>
            <p:ph idx="1"/>
          </p:nvPr>
        </p:nvSpPr>
        <p:spPr>
          <a:xfrm>
            <a:off x="1295400" y="2057400"/>
            <a:ext cx="6553200" cy="3048000"/>
          </a:xfrm>
        </p:spPr>
        <p:txBody>
          <a:bodyPr>
            <a:normAutofit/>
          </a:bodyPr>
          <a:lstStyle/>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کاهش تعداد مرگ و میر</a:t>
            </a:r>
          </a:p>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افزایش تعداد نجات یافتگان</a:t>
            </a:r>
          </a:p>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تقلیل عوارض و معلولیتها</a:t>
            </a:r>
          </a:p>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تسکین دردهای جسمانی و روحی حادثه دیدگان</a:t>
            </a:r>
          </a:p>
        </p:txBody>
      </p:sp>
      <p:sp>
        <p:nvSpPr>
          <p:cNvPr id="4" name="Slide Number Placeholder 3"/>
          <p:cNvSpPr>
            <a:spLocks noGrp="1"/>
          </p:cNvSpPr>
          <p:nvPr>
            <p:ph type="sldNum" sz="quarter" idx="12"/>
          </p:nvPr>
        </p:nvSpPr>
        <p:spPr>
          <a:xfrm>
            <a:off x="4191000" y="6416675"/>
            <a:ext cx="762000" cy="365125"/>
          </a:xfrm>
        </p:spPr>
        <p:txBody>
          <a:bodyPr/>
          <a:lstStyle/>
          <a:p>
            <a:pPr algn="ctr"/>
            <a:fld id="{F0F6FDE3-34E2-4D84-BD36-D6669CBBEBD4}" type="slidenum">
              <a:rPr lang="en-US" smtClean="0">
                <a:solidFill>
                  <a:schemeClr val="accent2">
                    <a:lumMod val="50000"/>
                  </a:schemeClr>
                </a:solidFill>
              </a:rPr>
              <a:pPr algn="ctr"/>
              <a:t>27</a:t>
            </a:fld>
            <a:endParaRPr lang="en-US">
              <a:solidFill>
                <a:schemeClr val="accent2">
                  <a:lumMod val="50000"/>
                </a:schemeClr>
              </a:solidFill>
            </a:endParaRPr>
          </a:p>
        </p:txBody>
      </p:sp>
    </p:spTree>
    <p:extLst>
      <p:ext uri="{BB962C8B-B14F-4D97-AF65-F5344CB8AC3E}">
        <p14:creationId xmlns:p14="http://schemas.microsoft.com/office/powerpoint/2010/main" val="151493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accent2">
                    <a:lumMod val="50000"/>
                  </a:schemeClr>
                </a:solidFill>
                <a:cs typeface="B Yagut" pitchFamily="2" charset="-78"/>
              </a:rPr>
              <a:t>4مرحله اصلی چرخه مدیریت بحران :</a:t>
            </a:r>
            <a:endParaRPr lang="en-US" sz="4000" dirty="0">
              <a:solidFill>
                <a:schemeClr val="accent2">
                  <a:lumMod val="50000"/>
                </a:schemeClr>
              </a:solidFill>
              <a:cs typeface="B Yagut" pitchFamily="2" charset="-78"/>
            </a:endParaRPr>
          </a:p>
        </p:txBody>
      </p:sp>
      <p:sp>
        <p:nvSpPr>
          <p:cNvPr id="3" name="Content Placeholder 2"/>
          <p:cNvSpPr>
            <a:spLocks noGrp="1"/>
          </p:cNvSpPr>
          <p:nvPr>
            <p:ph idx="1"/>
          </p:nvPr>
        </p:nvSpPr>
        <p:spPr>
          <a:xfrm>
            <a:off x="1295400" y="2057400"/>
            <a:ext cx="6553200" cy="3048000"/>
          </a:xfrm>
        </p:spPr>
        <p:txBody>
          <a:bodyPr>
            <a:normAutofit/>
          </a:bodyPr>
          <a:lstStyle/>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کاهش اثرات</a:t>
            </a:r>
          </a:p>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آمادگی</a:t>
            </a:r>
          </a:p>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پاسخ</a:t>
            </a:r>
          </a:p>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توانبخشی، بازتوانی</a:t>
            </a:r>
          </a:p>
        </p:txBody>
      </p:sp>
      <p:sp>
        <p:nvSpPr>
          <p:cNvPr id="4" name="Slide Number Placeholder 3"/>
          <p:cNvSpPr>
            <a:spLocks noGrp="1"/>
          </p:cNvSpPr>
          <p:nvPr>
            <p:ph type="sldNum" sz="quarter" idx="12"/>
          </p:nvPr>
        </p:nvSpPr>
        <p:spPr>
          <a:xfrm>
            <a:off x="4191000" y="6416675"/>
            <a:ext cx="762000" cy="365125"/>
          </a:xfrm>
        </p:spPr>
        <p:txBody>
          <a:bodyPr/>
          <a:lstStyle/>
          <a:p>
            <a:pPr algn="ctr"/>
            <a:fld id="{F0F6FDE3-34E2-4D84-BD36-D6669CBBEBD4}" type="slidenum">
              <a:rPr lang="en-US" smtClean="0">
                <a:solidFill>
                  <a:schemeClr val="accent2">
                    <a:lumMod val="50000"/>
                  </a:schemeClr>
                </a:solidFill>
              </a:rPr>
              <a:pPr algn="ctr"/>
              <a:t>28</a:t>
            </a:fld>
            <a:endParaRPr lang="en-US" dirty="0">
              <a:solidFill>
                <a:schemeClr val="accent2">
                  <a:lumMod val="50000"/>
                </a:schemeClr>
              </a:solidFill>
            </a:endParaRPr>
          </a:p>
        </p:txBody>
      </p:sp>
    </p:spTree>
    <p:extLst>
      <p:ext uri="{BB962C8B-B14F-4D97-AF65-F5344CB8AC3E}">
        <p14:creationId xmlns:p14="http://schemas.microsoft.com/office/powerpoint/2010/main" val="65701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dirty="0"/>
              <a:t>هر بيمارستان بايد كميته حوادث غيرمترقبه را با هدف تهيه، توزيع، پيگيري و به روز كردن برنامه حوادث غيرمترقبه تشكيل دهد. اين كميته همچنين مسئوليت آموزش پرسنل و هماهنگي با ديگر سازمان‌هاي دخيل در بخش سلامت را بر عهده دارد . هر چند تركيب ثابتي براي اعضاي كميته حوادث غيرمترقبه بيمارستان وجود ندارد ولي پيشنهاد مي‌شود مسئولين زير و يا نمايندگان آنها در تركيب اين كميته حضور داشته باشند:</a:t>
            </a:r>
          </a:p>
          <a:p>
            <a:r>
              <a:rPr lang="fa-IR" dirty="0"/>
              <a:t/>
            </a:r>
            <a:br>
              <a:rPr lang="fa-IR" dirty="0"/>
            </a:br>
            <a:r>
              <a:rPr lang="fa-IR" dirty="0" smtClean="0"/>
              <a:t>دبیر کمیته درمرکز مهدیه : زهرا شهرجردی </a:t>
            </a:r>
          </a:p>
          <a:p>
            <a:r>
              <a:rPr lang="fa-IR" dirty="0" smtClean="0"/>
              <a:t>رییس جلسه در کمیته : دکتر حسینی طباطبایی </a:t>
            </a:r>
          </a:p>
          <a:p>
            <a:endParaRPr lang="fa-IR"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29</a:t>
            </a:fld>
            <a:endParaRPr lang="en-US"/>
          </a:p>
        </p:txBody>
      </p:sp>
      <p:sp>
        <p:nvSpPr>
          <p:cNvPr id="4" name="Title 3"/>
          <p:cNvSpPr>
            <a:spLocks noGrp="1"/>
          </p:cNvSpPr>
          <p:nvPr>
            <p:ph type="title"/>
          </p:nvPr>
        </p:nvSpPr>
        <p:spPr/>
        <p:txBody>
          <a:bodyPr/>
          <a:lstStyle/>
          <a:p>
            <a:r>
              <a:rPr lang="fa-IR" dirty="0">
                <a:effectLst/>
              </a:rPr>
              <a:t>ايجاد كميته حوادث غيرمترقبه بيمارستاني:</a:t>
            </a:r>
            <a:endParaRPr lang="fa-IR" dirty="0"/>
          </a:p>
        </p:txBody>
      </p:sp>
    </p:spTree>
    <p:extLst>
      <p:ext uri="{BB962C8B-B14F-4D97-AF65-F5344CB8AC3E}">
        <p14:creationId xmlns:p14="http://schemas.microsoft.com/office/powerpoint/2010/main" val="1606316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algn="r" rtl="1"/>
            <a:endParaRPr lang="fa-IR" altLang="fa-IR" b="1" dirty="0">
              <a:solidFill>
                <a:schemeClr val="bg2">
                  <a:lumMod val="25000"/>
                </a:schemeClr>
              </a:solidFill>
            </a:endParaRPr>
          </a:p>
          <a:p>
            <a:pPr algn="r" rtl="1"/>
            <a:r>
              <a:rPr lang="fa-IR" altLang="fa-IR" b="1" dirty="0">
                <a:solidFill>
                  <a:schemeClr val="bg2">
                    <a:lumMod val="25000"/>
                  </a:schemeClr>
                </a:solidFill>
              </a:rPr>
              <a:t>در پايان اين فصل شما مي‌توانيد:</a:t>
            </a:r>
          </a:p>
          <a:p>
            <a:pPr algn="r" rtl="1"/>
            <a:r>
              <a:rPr lang="fa-IR" altLang="fa-IR" b="1" dirty="0">
                <a:solidFill>
                  <a:schemeClr val="bg2">
                    <a:lumMod val="25000"/>
                  </a:schemeClr>
                </a:solidFill>
              </a:rPr>
              <a:t>بحران و مديريت بحران را تعريف نمائيد.</a:t>
            </a:r>
          </a:p>
          <a:p>
            <a:pPr algn="r" rtl="1"/>
            <a:r>
              <a:rPr lang="fa-IR" altLang="fa-IR" b="1" dirty="0">
                <a:solidFill>
                  <a:schemeClr val="bg2">
                    <a:lumMod val="25000"/>
                  </a:schemeClr>
                </a:solidFill>
              </a:rPr>
              <a:t>انواع بحران، اثرات و مراحل زماني وقوع حوادث و بلايا را شرح دهيد.</a:t>
            </a:r>
          </a:p>
          <a:p>
            <a:pPr algn="r" rtl="1"/>
            <a:r>
              <a:rPr lang="fa-IR" altLang="fa-IR" b="1" dirty="0">
                <a:solidFill>
                  <a:schemeClr val="bg2">
                    <a:lumMod val="25000"/>
                  </a:schemeClr>
                </a:solidFill>
              </a:rPr>
              <a:t>خصوصيات رهبران و مديران بحران را توصيف نمائيد.</a:t>
            </a:r>
          </a:p>
          <a:p>
            <a:pPr algn="r" rtl="1"/>
            <a:r>
              <a:rPr lang="fa-IR" altLang="fa-IR" b="1" dirty="0">
                <a:solidFill>
                  <a:schemeClr val="bg2">
                    <a:lumMod val="25000"/>
                  </a:schemeClr>
                </a:solidFill>
              </a:rPr>
              <a:t>گام‌ها به هنگام بروز بحران را شرح دهيد.</a:t>
            </a:r>
          </a:p>
        </p:txBody>
      </p:sp>
      <p:sp>
        <p:nvSpPr>
          <p:cNvPr id="12290" name="Rectangle 2"/>
          <p:cNvSpPr>
            <a:spLocks noGrp="1" noChangeArrowheads="1"/>
          </p:cNvSpPr>
          <p:nvPr>
            <p:ph type="title"/>
          </p:nvPr>
        </p:nvSpPr>
        <p:spPr/>
        <p:txBody>
          <a:bodyPr/>
          <a:lstStyle/>
          <a:p>
            <a:pPr algn="r"/>
            <a:r>
              <a:rPr lang="fa-IR" altLang="fa-IR" b="1"/>
              <a:t>هدف‌هاي آموزشي</a:t>
            </a:r>
            <a:endParaRPr lang="en-US" altLang="fa-IR" b="1"/>
          </a:p>
        </p:txBody>
      </p:sp>
    </p:spTree>
    <p:extLst>
      <p:ext uri="{BB962C8B-B14F-4D97-AF65-F5344CB8AC3E}">
        <p14:creationId xmlns:p14="http://schemas.microsoft.com/office/powerpoint/2010/main" val="303113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172200"/>
          </a:xfrm>
        </p:spPr>
        <p:txBody>
          <a:bodyPr>
            <a:normAutofit fontScale="25000" lnSpcReduction="20000"/>
          </a:bodyPr>
          <a:lstStyle/>
          <a:p>
            <a:r>
              <a:rPr lang="fa-IR" sz="5600" b="1" dirty="0"/>
              <a:t>1. رياست بيمارستان و قائم مقام او</a:t>
            </a:r>
          </a:p>
          <a:p>
            <a:r>
              <a:rPr lang="fa-IR" sz="5600" b="1" dirty="0"/>
              <a:t/>
            </a:r>
            <a:br>
              <a:rPr lang="fa-IR" sz="5600" b="1" dirty="0"/>
            </a:br>
            <a:r>
              <a:rPr lang="fa-IR" sz="5600" b="1" dirty="0"/>
              <a:t>2. مسئول امنيت / آتش سوزي بيمارستان</a:t>
            </a:r>
          </a:p>
          <a:p>
            <a:r>
              <a:rPr lang="fa-IR" sz="5600" b="1" dirty="0"/>
              <a:t/>
            </a:r>
            <a:br>
              <a:rPr lang="fa-IR" sz="5600" b="1" dirty="0"/>
            </a:br>
            <a:r>
              <a:rPr lang="fa-IR" sz="5600" b="1" dirty="0"/>
              <a:t>3. نمايندگان بخش اورژانس (شامل پزشكان و پرستاران)</a:t>
            </a:r>
          </a:p>
          <a:p>
            <a:r>
              <a:rPr lang="fa-IR" sz="5600" b="1" dirty="0"/>
              <a:t/>
            </a:r>
            <a:br>
              <a:rPr lang="fa-IR" sz="5600" b="1" dirty="0"/>
            </a:br>
            <a:r>
              <a:rPr lang="fa-IR" sz="5600" b="1" dirty="0"/>
              <a:t>4. سوپروايزر بيمارستان</a:t>
            </a:r>
          </a:p>
          <a:p>
            <a:r>
              <a:rPr lang="fa-IR" sz="5600" b="1" dirty="0"/>
              <a:t/>
            </a:r>
            <a:br>
              <a:rPr lang="fa-IR" sz="5600" b="1" dirty="0"/>
            </a:br>
            <a:r>
              <a:rPr lang="fa-IR" sz="5600" b="1" dirty="0"/>
              <a:t>5. نماينده پرستاران ارشد بيمارستان</a:t>
            </a:r>
          </a:p>
          <a:p>
            <a:r>
              <a:rPr lang="fa-IR" sz="5600" b="1" dirty="0"/>
              <a:t/>
            </a:r>
            <a:br>
              <a:rPr lang="fa-IR" sz="5600" b="1" dirty="0"/>
            </a:br>
            <a:r>
              <a:rPr lang="fa-IR" sz="5600" b="1" dirty="0"/>
              <a:t>6. مدير بيمارستان</a:t>
            </a:r>
          </a:p>
          <a:p>
            <a:r>
              <a:rPr lang="fa-IR" sz="5600" b="1" dirty="0"/>
              <a:t/>
            </a:r>
            <a:br>
              <a:rPr lang="fa-IR" sz="5600" b="1" dirty="0"/>
            </a:br>
            <a:r>
              <a:rPr lang="fa-IR" sz="5600" b="1" dirty="0"/>
              <a:t>7. نماينده خدمه بيمارستان (شامل بيماربر/تداركات/نظافت)</a:t>
            </a:r>
          </a:p>
          <a:p>
            <a:r>
              <a:rPr lang="fa-IR" sz="5600" b="1" dirty="0"/>
              <a:t/>
            </a:r>
            <a:br>
              <a:rPr lang="fa-IR" sz="5600" b="1" dirty="0"/>
            </a:br>
            <a:r>
              <a:rPr lang="fa-IR" sz="5600" b="1" dirty="0"/>
              <a:t>8. نماينده پاتولوژي (شامل مسئول بانك خون)</a:t>
            </a:r>
          </a:p>
          <a:p>
            <a:r>
              <a:rPr lang="fa-IR" sz="5600" b="1" dirty="0"/>
              <a:t/>
            </a:r>
            <a:br>
              <a:rPr lang="fa-IR" sz="5600" b="1" dirty="0"/>
            </a:br>
            <a:r>
              <a:rPr lang="fa-IR" sz="5600" b="1" dirty="0"/>
              <a:t>9. مسئول داروي بيمارستان</a:t>
            </a:r>
          </a:p>
          <a:p>
            <a:r>
              <a:rPr lang="fa-IR" sz="5600" b="1" dirty="0"/>
              <a:t/>
            </a:r>
            <a:br>
              <a:rPr lang="fa-IR" sz="5600" b="1" dirty="0"/>
            </a:br>
            <a:r>
              <a:rPr lang="fa-IR" sz="5600" b="1" dirty="0"/>
              <a:t>10. نماينده خدمات آمبولانس</a:t>
            </a:r>
          </a:p>
          <a:p>
            <a:r>
              <a:rPr lang="fa-IR" sz="5600" b="1" dirty="0"/>
              <a:t/>
            </a:r>
            <a:br>
              <a:rPr lang="fa-IR" sz="5600" b="1" dirty="0"/>
            </a:br>
            <a:r>
              <a:rPr lang="fa-IR" sz="5600" b="1" dirty="0"/>
              <a:t>11. رابط مطبوعات بيمارستان</a:t>
            </a:r>
          </a:p>
          <a:p>
            <a:r>
              <a:rPr lang="fa-IR" sz="5600" b="1" dirty="0"/>
              <a:t/>
            </a:r>
            <a:br>
              <a:rPr lang="fa-IR" sz="5600" b="1" dirty="0"/>
            </a:br>
            <a:r>
              <a:rPr lang="fa-IR" sz="5600" b="1" dirty="0"/>
              <a:t>12. نمايندگان ديگر بخش‌هاي بيمارستان به ويژه اگر بخش‌هاي مزبور نقش موثري در مقابله با حوادث غيرمترقبه داشته باشند (بخش جراحي، جراحي اعصاب، ارتوپدي، داخلي،‌زنان)</a:t>
            </a:r>
          </a:p>
          <a:p>
            <a:r>
              <a:rPr lang="fa-IR" sz="5600" b="1" dirty="0"/>
              <a:t/>
            </a:r>
            <a:br>
              <a:rPr lang="fa-IR" sz="5600" b="1" dirty="0"/>
            </a:br>
            <a:r>
              <a:rPr lang="fa-IR" sz="5600" b="1" dirty="0"/>
              <a:t>13. نماينده بخش مددكاري اجتماعي</a:t>
            </a:r>
          </a:p>
          <a:p>
            <a:r>
              <a:rPr lang="fa-IR" sz="5600" b="1" dirty="0"/>
              <a:t/>
            </a:r>
            <a:br>
              <a:rPr lang="fa-IR" sz="5600" b="1" dirty="0"/>
            </a:br>
            <a:r>
              <a:rPr lang="fa-IR" sz="5600" b="1" dirty="0"/>
              <a:t>14. نماينده خدمات سلامت روان بيمارستان</a:t>
            </a:r>
          </a:p>
          <a:p>
            <a:endParaRPr lang="fa-IR"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30</a:t>
            </a:fld>
            <a:endParaRPr lang="en-US"/>
          </a:p>
        </p:txBody>
      </p:sp>
    </p:spTree>
    <p:extLst>
      <p:ext uri="{BB962C8B-B14F-4D97-AF65-F5344CB8AC3E}">
        <p14:creationId xmlns:p14="http://schemas.microsoft.com/office/powerpoint/2010/main" val="2005839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fa-IR" dirty="0"/>
              <a:t>جلسات كميته حوادث غيرمترقبه بيمارستاني بايد به صورت ماهيانه يا با فواصل كمتر برگزار شود. مباحث مطروحه در جلسه بايد مكتوب شده و اهم آنها به اطلاع تمام پرسنل بيمارستان برسد. اين كميته بايد مصوبات خود را در قالب پيشنهادات معين به كميته اجرايي بيمارستان ارائه نموده و پياده شدن آنها را پيگيري نمايد.</a:t>
            </a:r>
          </a:p>
          <a:p>
            <a:r>
              <a:rPr lang="fa-IR" dirty="0"/>
              <a:t/>
            </a:r>
            <a:br>
              <a:rPr lang="fa-IR" dirty="0"/>
            </a:br>
            <a:r>
              <a:rPr lang="fa-IR" dirty="0"/>
              <a:t>برقراري ارتباط با ديگر موسسات فعال در بخش سلامت و همكاري و هماهنگي با آنها از وظايف اين كميته است. بيمارستان بايد از ظرفيت عملكرد ديگر بيمارستان‌ها و موسسات از جمله پليس، آتش نشاني، </a:t>
            </a:r>
            <a:r>
              <a:rPr lang="en-US" dirty="0"/>
              <a:t>EMS </a:t>
            </a:r>
            <a:r>
              <a:rPr lang="fa-IR" dirty="0"/>
              <a:t>و موسسات داوطلب مطلع باشد. برنامه بيمارستاني حوادث غيرمترقبه بايد بتواند در هماهنگي با ديگر موسسات پاسخ بيمارستان را هدايت نمايد.</a:t>
            </a:r>
          </a:p>
          <a:p>
            <a:endParaRPr lang="fa-IR"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31</a:t>
            </a:fld>
            <a:endParaRPr lang="en-US"/>
          </a:p>
        </p:txBody>
      </p:sp>
    </p:spTree>
    <p:extLst>
      <p:ext uri="{BB962C8B-B14F-4D97-AF65-F5344CB8AC3E}">
        <p14:creationId xmlns:p14="http://schemas.microsoft.com/office/powerpoint/2010/main" val="1508781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82000" cy="1470025"/>
          </a:xfrm>
        </p:spPr>
        <p:txBody>
          <a:bodyPr>
            <a:normAutofit fontScale="90000"/>
          </a:bodyPr>
          <a:lstStyle/>
          <a:p>
            <a:pPr algn="r" rtl="1"/>
            <a:r>
              <a:rPr lang="fa-IR" b="1" dirty="0">
                <a:effectLst>
                  <a:outerShdw blurRad="38100" dist="38100" dir="7020000" algn="tl">
                    <a:srgbClr val="000000">
                      <a:alpha val="35000"/>
                    </a:srgbClr>
                  </a:outerShdw>
                </a:effectLst>
                <a:cs typeface="B Nazanin" pitchFamily="2" charset="-78"/>
              </a:rPr>
              <a:t> </a:t>
            </a:r>
            <a:r>
              <a:rPr lang="fa-IR" b="1" dirty="0">
                <a:solidFill>
                  <a:srgbClr val="FF0000"/>
                </a:solidFill>
                <a:effectLst>
                  <a:outerShdw blurRad="38100" dist="38100" dir="7020000" algn="tl">
                    <a:srgbClr val="000000">
                      <a:alpha val="35000"/>
                    </a:srgbClr>
                  </a:outerShdw>
                </a:effectLst>
                <a:cs typeface="B Nazanin" pitchFamily="2" charset="-78"/>
              </a:rPr>
              <a:t>فلو چارت پياده سازي برنامه مقابله باحوادث غيرمترقبه درمراكز درماني</a:t>
            </a:r>
            <a:endParaRPr lang="en-US" dirty="0">
              <a:solidFill>
                <a:srgbClr val="FF0000"/>
              </a:solidFill>
              <a:cs typeface="B Nazanin" pitchFamily="2" charset="-78"/>
            </a:endParaRPr>
          </a:p>
        </p:txBody>
      </p:sp>
      <p:sp>
        <p:nvSpPr>
          <p:cNvPr id="3" name="Subtitle 2"/>
          <p:cNvSpPr>
            <a:spLocks noGrp="1"/>
          </p:cNvSpPr>
          <p:nvPr>
            <p:ph type="subTitle" idx="1"/>
          </p:nvPr>
        </p:nvSpPr>
        <p:spPr>
          <a:xfrm>
            <a:off x="457200" y="2133600"/>
            <a:ext cx="8382000" cy="3048000"/>
          </a:xfrm>
        </p:spPr>
        <p:txBody>
          <a:bodyPr>
            <a:normAutofit fontScale="32500" lnSpcReduction="20000"/>
          </a:bodyPr>
          <a:lstStyle/>
          <a:p>
            <a:pPr algn="r" rtl="1"/>
            <a:r>
              <a:rPr lang="fa-IR" sz="7000" b="1" cap="all" dirty="0" smtClean="0">
                <a:solidFill>
                  <a:schemeClr val="tx1"/>
                </a:solidFill>
                <a:effectLst>
                  <a:reflection blurRad="12700" stA="28000" endPos="45000" dist="1003" dir="5400000" sy="-100000" algn="bl"/>
                </a:effectLst>
                <a:cs typeface="B Nazanin" pitchFamily="2" charset="-78"/>
              </a:rPr>
              <a:t>1-طراحي </a:t>
            </a:r>
            <a:r>
              <a:rPr lang="fa-IR" sz="7000" b="1" cap="all" dirty="0">
                <a:solidFill>
                  <a:schemeClr val="tx1"/>
                </a:solidFill>
                <a:effectLst>
                  <a:reflection blurRad="12700" stA="28000" endPos="45000" dist="1003" dir="5400000" sy="-100000" algn="bl"/>
                </a:effectLst>
                <a:cs typeface="B Nazanin" pitchFamily="2" charset="-78"/>
              </a:rPr>
              <a:t>و اجراي برنامه هاي پيشگيري</a:t>
            </a:r>
            <a:endParaRPr lang="en-US" sz="7000" dirty="0">
              <a:solidFill>
                <a:schemeClr val="tx1"/>
              </a:solidFill>
              <a:cs typeface="B Nazanin" pitchFamily="2" charset="-78"/>
            </a:endParaRPr>
          </a:p>
          <a:p>
            <a:pPr algn="r" rtl="1"/>
            <a:r>
              <a:rPr lang="fa-IR" sz="7000" b="1" cap="all" dirty="0" smtClean="0">
                <a:solidFill>
                  <a:schemeClr val="tx1"/>
                </a:solidFill>
                <a:effectLst>
                  <a:reflection blurRad="12700" stA="28000" endPos="45000" dist="1003" dir="5400000" sy="-100000" algn="bl"/>
                </a:effectLst>
                <a:cs typeface="B Nazanin" pitchFamily="2" charset="-78"/>
              </a:rPr>
              <a:t>2-سازماندهي </a:t>
            </a:r>
            <a:r>
              <a:rPr lang="fa-IR" sz="7000" b="1" cap="all" dirty="0">
                <a:solidFill>
                  <a:schemeClr val="tx1"/>
                </a:solidFill>
                <a:effectLst>
                  <a:reflection blurRad="12700" stA="28000" endPos="45000" dist="1003" dir="5400000" sy="-100000" algn="bl"/>
                </a:effectLst>
                <a:cs typeface="B Nazanin" pitchFamily="2" charset="-78"/>
              </a:rPr>
              <a:t>پرسنل درنمودارهاي تشكيلاتي</a:t>
            </a:r>
            <a:endParaRPr lang="en-US" sz="7000" dirty="0">
              <a:solidFill>
                <a:schemeClr val="tx1"/>
              </a:solidFill>
              <a:cs typeface="B Nazanin" pitchFamily="2" charset="-78"/>
            </a:endParaRPr>
          </a:p>
          <a:p>
            <a:pPr algn="r" rtl="1"/>
            <a:r>
              <a:rPr lang="fa-IR" sz="7000" b="1" cap="all" dirty="0" smtClean="0">
                <a:solidFill>
                  <a:schemeClr val="tx1"/>
                </a:solidFill>
                <a:effectLst>
                  <a:reflection blurRad="12700" stA="28000" endPos="45000" dist="1003" dir="5400000" sy="-100000" algn="bl"/>
                </a:effectLst>
                <a:cs typeface="B Nazanin" pitchFamily="2" charset="-78"/>
              </a:rPr>
              <a:t>3-سازماندهي </a:t>
            </a:r>
            <a:r>
              <a:rPr lang="fa-IR" sz="7000" b="1" cap="all" dirty="0">
                <a:solidFill>
                  <a:schemeClr val="tx1"/>
                </a:solidFill>
                <a:effectLst>
                  <a:reflection blurRad="12700" stA="28000" endPos="45000" dist="1003" dir="5400000" sy="-100000" algn="bl"/>
                </a:effectLst>
                <a:cs typeface="B Nazanin" pitchFamily="2" charset="-78"/>
              </a:rPr>
              <a:t>نفرات جانشين واعضاي تيمها</a:t>
            </a:r>
            <a:endParaRPr lang="en-US" sz="7000" dirty="0">
              <a:solidFill>
                <a:schemeClr val="tx1"/>
              </a:solidFill>
              <a:cs typeface="B Nazanin" pitchFamily="2" charset="-78"/>
            </a:endParaRPr>
          </a:p>
          <a:p>
            <a:pPr algn="r" rtl="1"/>
            <a:r>
              <a:rPr lang="fa-IR" sz="7000" b="1" cap="all" dirty="0" smtClean="0">
                <a:solidFill>
                  <a:schemeClr val="tx1"/>
                </a:solidFill>
                <a:effectLst>
                  <a:reflection blurRad="12700" stA="28000" endPos="45000" dist="1003" dir="5400000" sy="-100000" algn="bl"/>
                </a:effectLst>
                <a:cs typeface="B Nazanin" pitchFamily="2" charset="-78"/>
              </a:rPr>
              <a:t>4-ابلاغ </a:t>
            </a:r>
            <a:r>
              <a:rPr lang="fa-IR" sz="7000" b="1" cap="all" dirty="0">
                <a:solidFill>
                  <a:schemeClr val="tx1"/>
                </a:solidFill>
                <a:effectLst>
                  <a:reflection blurRad="12700" stA="28000" endPos="45000" dist="1003" dir="5400000" sy="-100000" algn="bl"/>
                </a:effectLst>
                <a:cs typeface="B Nazanin" pitchFamily="2" charset="-78"/>
              </a:rPr>
              <a:t>شرح وظايف و چك ليستها</a:t>
            </a:r>
            <a:endParaRPr lang="en-US" sz="7000" dirty="0">
              <a:solidFill>
                <a:schemeClr val="tx1"/>
              </a:solidFill>
              <a:cs typeface="B Nazanin" pitchFamily="2" charset="-78"/>
            </a:endParaRPr>
          </a:p>
          <a:p>
            <a:pPr algn="r" rtl="1"/>
            <a:r>
              <a:rPr lang="fa-IR" sz="7000" b="1" cap="all" dirty="0" smtClean="0">
                <a:solidFill>
                  <a:schemeClr val="tx1"/>
                </a:solidFill>
                <a:effectLst>
                  <a:reflection blurRad="12700" stA="28000" endPos="45000" dist="1003" dir="5400000" sy="-100000" algn="bl"/>
                </a:effectLst>
                <a:cs typeface="B Nazanin" pitchFamily="2" charset="-78"/>
              </a:rPr>
              <a:t>5-برنامه </a:t>
            </a:r>
            <a:r>
              <a:rPr lang="fa-IR" sz="7000" b="1" cap="all" dirty="0">
                <a:solidFill>
                  <a:schemeClr val="tx1"/>
                </a:solidFill>
                <a:effectLst>
                  <a:reflection blurRad="12700" stA="28000" endPos="45000" dist="1003" dir="5400000" sy="-100000" algn="bl"/>
                </a:effectLst>
                <a:cs typeface="B Nazanin" pitchFamily="2" charset="-78"/>
              </a:rPr>
              <a:t>آموزشي آشناسازي پرسنل با برنامه</a:t>
            </a:r>
            <a:endParaRPr lang="en-US" sz="7000" dirty="0">
              <a:solidFill>
                <a:schemeClr val="tx1"/>
              </a:solidFill>
              <a:cs typeface="B Nazanin" pitchFamily="2" charset="-78"/>
            </a:endParaRPr>
          </a:p>
          <a:p>
            <a:pPr algn="r" rtl="1"/>
            <a:r>
              <a:rPr lang="fa-IR" sz="7000" b="1" cap="all" dirty="0" smtClean="0">
                <a:solidFill>
                  <a:schemeClr val="tx1"/>
                </a:solidFill>
                <a:effectLst>
                  <a:reflection blurRad="12700" stA="28000" endPos="45000" dist="1003" dir="5400000" sy="-100000" algn="bl"/>
                </a:effectLst>
                <a:cs typeface="B Nazanin" pitchFamily="2" charset="-78"/>
              </a:rPr>
              <a:t>6-برگزاري </a:t>
            </a:r>
            <a:r>
              <a:rPr lang="fa-IR" sz="7000" b="1" cap="all" dirty="0">
                <a:solidFill>
                  <a:schemeClr val="tx1"/>
                </a:solidFill>
                <a:effectLst>
                  <a:reflection blurRad="12700" stA="28000" endPos="45000" dist="1003" dir="5400000" sy="-100000" algn="bl"/>
                </a:effectLst>
                <a:cs typeface="B Nazanin" pitchFamily="2" charset="-78"/>
              </a:rPr>
              <a:t>كارگاههاي توجيهي</a:t>
            </a:r>
            <a:endParaRPr lang="en-US" sz="7000" dirty="0">
              <a:solidFill>
                <a:schemeClr val="tx1"/>
              </a:solidFill>
              <a:cs typeface="B Nazanin" pitchFamily="2" charset="-78"/>
            </a:endParaRPr>
          </a:p>
          <a:p>
            <a:pPr algn="r" rtl="1"/>
            <a:r>
              <a:rPr lang="fa-IR" sz="7000" b="1" cap="all" dirty="0" smtClean="0">
                <a:solidFill>
                  <a:schemeClr val="tx1"/>
                </a:solidFill>
                <a:effectLst>
                  <a:reflection blurRad="12700" stA="28000" endPos="45000" dist="1003" dir="5400000" sy="-100000" algn="bl"/>
                </a:effectLst>
                <a:cs typeface="B Nazanin" pitchFamily="2" charset="-78"/>
              </a:rPr>
              <a:t>7-برگزاري </a:t>
            </a:r>
            <a:r>
              <a:rPr lang="fa-IR" sz="7000" b="1" cap="all" dirty="0">
                <a:solidFill>
                  <a:schemeClr val="tx1"/>
                </a:solidFill>
                <a:effectLst>
                  <a:reflection blurRad="12700" stA="28000" endPos="45000" dist="1003" dir="5400000" sy="-100000" algn="bl"/>
                </a:effectLst>
                <a:cs typeface="B Nazanin" pitchFamily="2" charset="-78"/>
              </a:rPr>
              <a:t>مانورهاي عملياتي محدود</a:t>
            </a:r>
            <a:endParaRPr lang="en-US" sz="7000" dirty="0">
              <a:solidFill>
                <a:schemeClr val="tx1"/>
              </a:solidFill>
              <a:cs typeface="B Nazanin" pitchFamily="2" charset="-78"/>
            </a:endParaRPr>
          </a:p>
          <a:p>
            <a:pPr algn="r" rtl="1"/>
            <a:r>
              <a:rPr lang="fa-IR" sz="7000" b="1" cap="all" dirty="0" smtClean="0">
                <a:solidFill>
                  <a:schemeClr val="tx1"/>
                </a:solidFill>
                <a:effectLst>
                  <a:reflection blurRad="12700" stA="28000" endPos="45000" dist="1003" dir="5400000" sy="-100000" algn="bl"/>
                </a:effectLst>
                <a:cs typeface="B Nazanin" pitchFamily="2" charset="-78"/>
              </a:rPr>
              <a:t>8-برگزاري </a:t>
            </a:r>
            <a:r>
              <a:rPr lang="fa-IR" sz="7000" b="1" cap="all" dirty="0">
                <a:solidFill>
                  <a:schemeClr val="tx1"/>
                </a:solidFill>
                <a:effectLst>
                  <a:reflection blurRad="12700" stA="28000" endPos="45000" dist="1003" dir="5400000" sy="-100000" algn="bl"/>
                </a:effectLst>
                <a:cs typeface="B Nazanin" pitchFamily="2" charset="-78"/>
              </a:rPr>
              <a:t>مانورعملياتي </a:t>
            </a:r>
            <a:r>
              <a:rPr lang="fa-IR" sz="7000" b="1" cap="all" dirty="0" smtClean="0">
                <a:solidFill>
                  <a:schemeClr val="tx1"/>
                </a:solidFill>
                <a:effectLst>
                  <a:reflection blurRad="12700" stA="28000" endPos="45000" dist="1003" dir="5400000" sy="-100000" algn="bl"/>
                </a:effectLst>
                <a:cs typeface="B Nazanin" pitchFamily="2" charset="-78"/>
              </a:rPr>
              <a:t>سراسري</a:t>
            </a:r>
          </a:p>
          <a:p>
            <a:pPr algn="r" rtl="1"/>
            <a:endParaRPr lang="fa-IR" sz="4800" b="1" cap="all" dirty="0" smtClean="0">
              <a:effectLst>
                <a:reflection blurRad="12700" stA="28000" endPos="45000" dist="1003" dir="5400000" sy="-100000" algn="bl"/>
              </a:effectLst>
              <a:cs typeface="B Nazanin" pitchFamily="2" charset="-78"/>
            </a:endParaRPr>
          </a:p>
          <a:p>
            <a:endParaRPr lang="en-US" dirty="0"/>
          </a:p>
        </p:txBody>
      </p:sp>
    </p:spTree>
    <p:extLst>
      <p:ext uri="{BB962C8B-B14F-4D97-AF65-F5344CB8AC3E}">
        <p14:creationId xmlns:p14="http://schemas.microsoft.com/office/powerpoint/2010/main" val="389704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52400"/>
            <a:ext cx="7772400" cy="1470025"/>
          </a:xfrm>
        </p:spPr>
        <p:txBody>
          <a:bodyPr/>
          <a:lstStyle/>
          <a:p>
            <a:pPr rtl="1"/>
            <a:r>
              <a:rPr lang="fa-IR" b="1" u="sng" dirty="0" smtClean="0">
                <a:solidFill>
                  <a:srgbClr val="FF0000"/>
                </a:solidFill>
                <a:cs typeface="B Nazanin" pitchFamily="2" charset="-78"/>
              </a:rPr>
              <a:t>1-اجراي </a:t>
            </a:r>
            <a:r>
              <a:rPr lang="fa-IR" b="1" u="sng" dirty="0">
                <a:solidFill>
                  <a:srgbClr val="FF0000"/>
                </a:solidFill>
                <a:cs typeface="B Nazanin" pitchFamily="2" charset="-78"/>
              </a:rPr>
              <a:t>برنامه پيشگيري</a:t>
            </a:r>
            <a:r>
              <a:rPr lang="fa-IR" b="1" dirty="0">
                <a:solidFill>
                  <a:srgbClr val="FF0000"/>
                </a:solidFill>
                <a:cs typeface="B Nazanin" pitchFamily="2" charset="-78"/>
              </a:rPr>
              <a:t>:</a:t>
            </a:r>
            <a:r>
              <a:rPr lang="fa-IR" b="1" dirty="0">
                <a:cs typeface="B Nazanin" pitchFamily="2" charset="-78"/>
              </a:rPr>
              <a:t>  </a:t>
            </a:r>
            <a:endParaRPr lang="en-US" dirty="0">
              <a:cs typeface="B Nazanin" pitchFamily="2" charset="-78"/>
            </a:endParaRPr>
          </a:p>
        </p:txBody>
      </p:sp>
      <p:sp>
        <p:nvSpPr>
          <p:cNvPr id="3" name="Subtitle 2"/>
          <p:cNvSpPr>
            <a:spLocks noGrp="1"/>
          </p:cNvSpPr>
          <p:nvPr>
            <p:ph type="subTitle" idx="1"/>
          </p:nvPr>
        </p:nvSpPr>
        <p:spPr>
          <a:xfrm>
            <a:off x="457200" y="1524000"/>
            <a:ext cx="8382000" cy="5181600"/>
          </a:xfrm>
        </p:spPr>
        <p:txBody>
          <a:bodyPr>
            <a:normAutofit/>
          </a:bodyPr>
          <a:lstStyle/>
          <a:p>
            <a:pPr algn="just" rtl="1"/>
            <a:r>
              <a:rPr lang="fa-IR" b="1" dirty="0">
                <a:solidFill>
                  <a:schemeClr val="tx1"/>
                </a:solidFill>
              </a:rPr>
              <a:t>دراولين گام از پياده سازي سيستم ، لازم است كليه قسمتهاي مركز درماني ازنظر ايمني سازه اي وغيرسازه اي ( تجهيزات ، تأسيسات ، گازها و مواد خطرناك ،‌پرسنل و ... ) با درنظر گرفتن كليه خطرات محتمل الوقوع توسط تيمهاي كارشناسي مورد بررسي قرارگرفته و ايمنی مركز تا حدامكان تأمين گردد. اگرچه اين امر بسيار زمان بر ، گسترده و هزينه براست ، اما درصورت اجراي كامل و صحيح مي تواند تا حد بسيار زيادي </a:t>
            </a:r>
            <a:r>
              <a:rPr lang="fa-IR" b="1" dirty="0" smtClean="0">
                <a:solidFill>
                  <a:schemeClr val="tx1"/>
                </a:solidFill>
              </a:rPr>
              <a:t>از </a:t>
            </a:r>
            <a:r>
              <a:rPr lang="fa-IR" b="1" dirty="0">
                <a:solidFill>
                  <a:schemeClr val="tx1"/>
                </a:solidFill>
              </a:rPr>
              <a:t>عوارض ناشي از حوادث غيرمترقبه </a:t>
            </a:r>
            <a:r>
              <a:rPr lang="fa-IR" b="1" dirty="0" smtClean="0">
                <a:solidFill>
                  <a:schemeClr val="tx1"/>
                </a:solidFill>
              </a:rPr>
              <a:t>بكاهد</a:t>
            </a:r>
          </a:p>
          <a:p>
            <a:pPr algn="r" rtl="1"/>
            <a:endParaRPr lang="fa-IR" b="1" dirty="0"/>
          </a:p>
          <a:p>
            <a:pPr algn="r" rtl="1"/>
            <a:endParaRPr lang="en-US" dirty="0">
              <a:cs typeface="B Nazanin" pitchFamily="2" charset="-78"/>
            </a:endParaRPr>
          </a:p>
        </p:txBody>
      </p:sp>
    </p:spTree>
    <p:extLst>
      <p:ext uri="{BB962C8B-B14F-4D97-AF65-F5344CB8AC3E}">
        <p14:creationId xmlns:p14="http://schemas.microsoft.com/office/powerpoint/2010/main" val="2354980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0F6FDE3-34E2-4D84-BD36-D6669CBBEBD4}" type="slidenum">
              <a:rPr lang="en-US" smtClean="0"/>
              <a:pPr/>
              <a:t>34</a:t>
            </a:fld>
            <a:endParaRPr lang="en-US"/>
          </a:p>
        </p:txBody>
      </p:sp>
      <p:sp>
        <p:nvSpPr>
          <p:cNvPr id="4" name="Title 3"/>
          <p:cNvSpPr>
            <a:spLocks noGrp="1"/>
          </p:cNvSpPr>
          <p:nvPr>
            <p:ph type="title"/>
          </p:nvPr>
        </p:nvSpPr>
        <p:spPr>
          <a:xfrm>
            <a:off x="457200" y="274638"/>
            <a:ext cx="8229600" cy="1401762"/>
          </a:xfrm>
        </p:spPr>
        <p:txBody>
          <a:bodyPr>
            <a:normAutofit/>
          </a:bodyPr>
          <a:lstStyle/>
          <a:p>
            <a:pPr algn="ctr"/>
            <a:r>
              <a:rPr lang="fa-IR" sz="3200" dirty="0">
                <a:effectLst/>
              </a:rPr>
              <a:t>ارزیابی ایمنی بیمارستان بر اساس ذیج  </a:t>
            </a:r>
            <a:r>
              <a:rPr lang="en-US" sz="3200" dirty="0" smtClean="0">
                <a:effectLst/>
              </a:rPr>
              <a:t>FHSI</a:t>
            </a:r>
            <a:r>
              <a:rPr lang="en-US" dirty="0">
                <a:effectLst/>
              </a:rPr>
              <a:t/>
            </a:r>
            <a:br>
              <a:rPr lang="en-US" dirty="0">
                <a:effectLst/>
              </a:rPr>
            </a:br>
            <a:r>
              <a:rPr lang="fa-IR" dirty="0" smtClean="0">
                <a:solidFill>
                  <a:srgbClr val="FF0000"/>
                </a:solidFill>
                <a:effectLst/>
              </a:rPr>
              <a:t>ارزیابی غیر سازه ای مرکز مهدیه </a:t>
            </a:r>
            <a:endParaRPr lang="en-US" dirty="0">
              <a:solidFill>
                <a:srgbClr val="FF0000"/>
              </a:solidFill>
            </a:endParaRPr>
          </a:p>
        </p:txBody>
      </p:sp>
      <p:graphicFrame>
        <p:nvGraphicFramePr>
          <p:cNvPr id="5" name="Content Placeholder 4" title="ارزیابی غیر سازه ای"/>
          <p:cNvGraphicFramePr>
            <a:graphicFrameLocks noGrp="1"/>
          </p:cNvGraphicFramePr>
          <p:nvPr>
            <p:ph idx="1"/>
            <p:extLst>
              <p:ext uri="{D42A27DB-BD31-4B8C-83A1-F6EECF244321}">
                <p14:modId xmlns:p14="http://schemas.microsoft.com/office/powerpoint/2010/main" val="3279035354"/>
              </p:ext>
            </p:extLst>
          </p:nvPr>
        </p:nvGraphicFramePr>
        <p:xfrm>
          <a:off x="76200" y="1676400"/>
          <a:ext cx="8915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76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0F6FDE3-34E2-4D84-BD36-D6669CBBEBD4}" type="slidenum">
              <a:rPr lang="en-US" smtClean="0"/>
              <a:pPr/>
              <a:t>35</a:t>
            </a:fld>
            <a:endParaRPr lang="en-US"/>
          </a:p>
        </p:txBody>
      </p:sp>
      <p:sp>
        <p:nvSpPr>
          <p:cNvPr id="4" name="Title 3"/>
          <p:cNvSpPr>
            <a:spLocks noGrp="1"/>
          </p:cNvSpPr>
          <p:nvPr>
            <p:ph type="title"/>
          </p:nvPr>
        </p:nvSpPr>
        <p:spPr/>
        <p:txBody>
          <a:bodyPr/>
          <a:lstStyle/>
          <a:p>
            <a:pPr algn="ctr"/>
            <a:r>
              <a:rPr lang="fa-IR" dirty="0" smtClean="0"/>
              <a:t>ارزیابی عملکردی مرکز مهدیه </a:t>
            </a:r>
            <a:endParaRPr lang="en-US" dirty="0"/>
          </a:p>
        </p:txBody>
      </p:sp>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474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0F6FDE3-34E2-4D84-BD36-D6669CBBEBD4}" type="slidenum">
              <a:rPr lang="en-US" smtClean="0"/>
              <a:pPr/>
              <a:t>36</a:t>
            </a:fld>
            <a:endParaRPr lang="en-US"/>
          </a:p>
        </p:txBody>
      </p:sp>
      <p:sp>
        <p:nvSpPr>
          <p:cNvPr id="4" name="Title 3"/>
          <p:cNvSpPr>
            <a:spLocks noGrp="1"/>
          </p:cNvSpPr>
          <p:nvPr>
            <p:ph type="title"/>
          </p:nvPr>
        </p:nvSpPr>
        <p:spPr/>
        <p:txBody>
          <a:bodyPr/>
          <a:lstStyle/>
          <a:p>
            <a:pPr algn="ctr"/>
            <a:r>
              <a:rPr lang="fa-IR" dirty="0" smtClean="0"/>
              <a:t>ارزیابی سازه ای مرکز مهدیه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660297"/>
              </p:ext>
            </p:extLst>
          </p:nvPr>
        </p:nvGraphicFramePr>
        <p:xfrm>
          <a:off x="304800" y="1481138"/>
          <a:ext cx="83820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273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76200"/>
            <a:ext cx="7772400" cy="1470025"/>
          </a:xfrm>
        </p:spPr>
        <p:txBody>
          <a:bodyPr>
            <a:normAutofit fontScale="90000"/>
          </a:bodyPr>
          <a:lstStyle/>
          <a:p>
            <a:r>
              <a:rPr lang="fa-IR" b="1" dirty="0">
                <a:solidFill>
                  <a:srgbClr val="FF0000"/>
                </a:solidFill>
                <a:cs typeface="B Nazanin" pitchFamily="2" charset="-78"/>
              </a:rPr>
              <a:t>2- </a:t>
            </a:r>
            <a:r>
              <a:rPr lang="fa-IR" b="1" u="sng" dirty="0">
                <a:solidFill>
                  <a:srgbClr val="FF0000"/>
                </a:solidFill>
                <a:cs typeface="B Nazanin" pitchFamily="2" charset="-78"/>
              </a:rPr>
              <a:t>سازماندهي پرسنل مركز درماني درنمودارهاي تشكيلاتي</a:t>
            </a:r>
            <a:r>
              <a:rPr lang="fa-IR" b="1" dirty="0">
                <a:solidFill>
                  <a:srgbClr val="FF0000"/>
                </a:solidFill>
                <a:cs typeface="B Nazanin" pitchFamily="2" charset="-78"/>
              </a:rPr>
              <a:t>:  </a:t>
            </a:r>
            <a:endParaRPr lang="en-US" dirty="0">
              <a:solidFill>
                <a:srgbClr val="FF0000"/>
              </a:solidFill>
              <a:cs typeface="B Nazanin" pitchFamily="2" charset="-78"/>
            </a:endParaRPr>
          </a:p>
        </p:txBody>
      </p:sp>
      <p:sp>
        <p:nvSpPr>
          <p:cNvPr id="3" name="Subtitle 2"/>
          <p:cNvSpPr>
            <a:spLocks noGrp="1"/>
          </p:cNvSpPr>
          <p:nvPr>
            <p:ph type="subTitle" idx="1"/>
          </p:nvPr>
        </p:nvSpPr>
        <p:spPr>
          <a:xfrm>
            <a:off x="228600" y="1752600"/>
            <a:ext cx="8763000" cy="4724400"/>
          </a:xfrm>
        </p:spPr>
        <p:txBody>
          <a:bodyPr>
            <a:normAutofit/>
          </a:bodyPr>
          <a:lstStyle/>
          <a:p>
            <a:pPr algn="just" rtl="1"/>
            <a:r>
              <a:rPr lang="fa-IR" sz="3200" b="1" dirty="0" smtClean="0">
                <a:solidFill>
                  <a:schemeClr val="tx1"/>
                </a:solidFill>
              </a:rPr>
              <a:t>گام </a:t>
            </a:r>
            <a:r>
              <a:rPr lang="fa-IR" sz="3200" b="1" dirty="0">
                <a:solidFill>
                  <a:schemeClr val="tx1"/>
                </a:solidFill>
              </a:rPr>
              <a:t>دوم درپياده سازي سيستم مديريت بحران درمراكز درماني ، سازماندهي پرسنل شاغل درمركز درماني درنمودار هاي تشكيلاتي ازقبل تهيه شده </a:t>
            </a:r>
            <a:r>
              <a:rPr lang="fa-IR" sz="3200" b="1" dirty="0" smtClean="0">
                <a:solidFill>
                  <a:schemeClr val="tx1"/>
                </a:solidFill>
              </a:rPr>
              <a:t>است البته </a:t>
            </a:r>
            <a:r>
              <a:rPr lang="fa-IR" sz="3200" b="1" dirty="0">
                <a:solidFill>
                  <a:schemeClr val="tx1"/>
                </a:solidFill>
              </a:rPr>
              <a:t>بايد توجه شود كه پرسنل حتي الامكان درجايگاهي سازماندهي شوند كه بيشترين توانايي را درآن حوزه دارا بوده و ترجيحا با شرح وظايف آنان درحالت عادي ، كمترين تفاوت را داشته </a:t>
            </a:r>
            <a:r>
              <a:rPr lang="fa-IR" sz="3200" b="1" dirty="0" smtClean="0">
                <a:solidFill>
                  <a:schemeClr val="tx1"/>
                </a:solidFill>
              </a:rPr>
              <a:t>باشد.</a:t>
            </a:r>
          </a:p>
          <a:p>
            <a:pPr algn="r" rtl="1"/>
            <a:endParaRPr lang="fa-IR" b="1" dirty="0" smtClean="0">
              <a:solidFill>
                <a:schemeClr val="bg1">
                  <a:lumMod val="95000"/>
                </a:schemeClr>
              </a:solidFill>
            </a:endParaRPr>
          </a:p>
          <a:p>
            <a:pPr algn="r" rtl="1"/>
            <a:endParaRPr lang="fa-IR" b="1" dirty="0">
              <a:solidFill>
                <a:schemeClr val="bg1">
                  <a:lumMod val="95000"/>
                </a:schemeClr>
              </a:solidFill>
            </a:endParaRPr>
          </a:p>
          <a:p>
            <a:pPr algn="r" rtl="1"/>
            <a:endParaRPr lang="fa-IR" b="1" dirty="0" smtClean="0">
              <a:solidFill>
                <a:schemeClr val="bg1">
                  <a:lumMod val="95000"/>
                </a:schemeClr>
              </a:solidFill>
            </a:endParaRPr>
          </a:p>
          <a:p>
            <a:pPr algn="r" rtl="1"/>
            <a:endParaRPr lang="en-US" dirty="0">
              <a:solidFill>
                <a:schemeClr val="bg1">
                  <a:lumMod val="95000"/>
                </a:schemeClr>
              </a:solidFill>
            </a:endParaRPr>
          </a:p>
        </p:txBody>
      </p:sp>
    </p:spTree>
    <p:extLst>
      <p:ext uri="{BB962C8B-B14F-4D97-AF65-F5344CB8AC3E}">
        <p14:creationId xmlns:p14="http://schemas.microsoft.com/office/powerpoint/2010/main" val="3026593276"/>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Autofit/>
          </a:bodyPr>
          <a:lstStyle/>
          <a:p>
            <a:pPr algn="r" rtl="1"/>
            <a:r>
              <a:rPr lang="fa-IR" b="1" u="sng" dirty="0" smtClean="0">
                <a:solidFill>
                  <a:srgbClr val="FF0000"/>
                </a:solidFill>
                <a:cs typeface="B Nazanin" pitchFamily="2" charset="-78"/>
              </a:rPr>
              <a:t>3-سازماندهي </a:t>
            </a:r>
            <a:r>
              <a:rPr lang="fa-IR" b="1" u="sng" dirty="0">
                <a:solidFill>
                  <a:srgbClr val="FF0000"/>
                </a:solidFill>
                <a:cs typeface="B Nazanin" pitchFamily="2" charset="-78"/>
              </a:rPr>
              <a:t>نفرات جانشين و تيمهاي مختلف نمودارهاي تشكيلاتي</a:t>
            </a:r>
            <a:r>
              <a:rPr lang="fa-IR" b="1" dirty="0">
                <a:solidFill>
                  <a:srgbClr val="FF0000"/>
                </a:solidFill>
                <a:cs typeface="B Nazanin" pitchFamily="2" charset="-78"/>
              </a:rPr>
              <a:t> </a:t>
            </a:r>
            <a:endParaRPr lang="en-US" dirty="0">
              <a:solidFill>
                <a:srgbClr val="FF0000"/>
              </a:solidFill>
              <a:cs typeface="B Nazanin" pitchFamily="2" charset="-78"/>
            </a:endParaRPr>
          </a:p>
        </p:txBody>
      </p:sp>
      <p:sp>
        <p:nvSpPr>
          <p:cNvPr id="3" name="Subtitle 2"/>
          <p:cNvSpPr>
            <a:spLocks noGrp="1"/>
          </p:cNvSpPr>
          <p:nvPr>
            <p:ph type="subTitle" idx="1"/>
          </p:nvPr>
        </p:nvSpPr>
        <p:spPr>
          <a:xfrm>
            <a:off x="457200" y="2362200"/>
            <a:ext cx="8229600" cy="4495800"/>
          </a:xfrm>
        </p:spPr>
        <p:txBody>
          <a:bodyPr>
            <a:normAutofit/>
          </a:bodyPr>
          <a:lstStyle/>
          <a:p>
            <a:pPr algn="just" rtl="1"/>
            <a:r>
              <a:rPr lang="fa-IR" b="1" dirty="0">
                <a:solidFill>
                  <a:schemeClr val="tx1"/>
                </a:solidFill>
              </a:rPr>
              <a:t>دراين مرحله نفرات جانشين براي مسئوولين بخشها وواحدهاي مختلف نمودار هاي تشكيلاتي ، با تهيه جداول خاصي سازماندهي ميگردند. در اين جداول الزاماً بايد كليه پرسنل شاغل درمركز درماني ، باتوجه به نوع توانمنديهايشان ، بعنوان جانشين اول و دوم و يا عضو تیمهاي مختلف نمودارتشكيلاتي سازماندهي </a:t>
            </a:r>
            <a:r>
              <a:rPr lang="fa-IR" b="1" dirty="0" smtClean="0">
                <a:solidFill>
                  <a:schemeClr val="tx1"/>
                </a:solidFill>
              </a:rPr>
              <a:t>گردند</a:t>
            </a:r>
          </a:p>
          <a:p>
            <a:pPr algn="r" rtl="1"/>
            <a:endParaRPr lang="fa-IR" b="1" dirty="0">
              <a:solidFill>
                <a:schemeClr val="bg1">
                  <a:lumMod val="95000"/>
                </a:schemeClr>
              </a:solidFill>
            </a:endParaRPr>
          </a:p>
          <a:p>
            <a:pPr algn="r" rtl="1"/>
            <a:endParaRPr lang="fa-IR" b="1" dirty="0" smtClean="0">
              <a:solidFill>
                <a:schemeClr val="bg1">
                  <a:lumMod val="95000"/>
                </a:schemeClr>
              </a:solidFill>
            </a:endParaRPr>
          </a:p>
        </p:txBody>
      </p:sp>
    </p:spTree>
    <p:extLst>
      <p:ext uri="{BB962C8B-B14F-4D97-AF65-F5344CB8AC3E}">
        <p14:creationId xmlns:p14="http://schemas.microsoft.com/office/powerpoint/2010/main" val="377688354"/>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7772400" cy="1470025"/>
          </a:xfrm>
        </p:spPr>
        <p:txBody>
          <a:bodyPr>
            <a:normAutofit fontScale="90000"/>
          </a:bodyPr>
          <a:lstStyle/>
          <a:p>
            <a:pPr algn="r" rtl="1"/>
            <a:r>
              <a:rPr lang="fa-IR" b="1" dirty="0">
                <a:solidFill>
                  <a:srgbClr val="FF0000"/>
                </a:solidFill>
                <a:cs typeface="B Nazanin" pitchFamily="2" charset="-78"/>
              </a:rPr>
              <a:t>4- </a:t>
            </a:r>
            <a:r>
              <a:rPr lang="fa-IR" b="1" u="sng" dirty="0">
                <a:solidFill>
                  <a:srgbClr val="FF0000"/>
                </a:solidFill>
                <a:cs typeface="B Nazanin" pitchFamily="2" charset="-78"/>
              </a:rPr>
              <a:t>ابلاغ شرح وظايف جايگاههاي مختلف نمودار تشكيلاتي</a:t>
            </a:r>
            <a:r>
              <a:rPr lang="fa-IR" b="1" dirty="0">
                <a:solidFill>
                  <a:srgbClr val="FF0000"/>
                </a:solidFill>
                <a:cs typeface="B Nazanin" pitchFamily="2" charset="-78"/>
              </a:rPr>
              <a:t> </a:t>
            </a:r>
            <a:endParaRPr lang="en-US" dirty="0">
              <a:solidFill>
                <a:srgbClr val="FF0000"/>
              </a:solidFill>
              <a:cs typeface="B Nazanin" pitchFamily="2" charset="-78"/>
            </a:endParaRPr>
          </a:p>
        </p:txBody>
      </p:sp>
      <p:sp>
        <p:nvSpPr>
          <p:cNvPr id="3" name="Subtitle 2"/>
          <p:cNvSpPr>
            <a:spLocks noGrp="1"/>
          </p:cNvSpPr>
          <p:nvPr>
            <p:ph type="subTitle" idx="1"/>
          </p:nvPr>
        </p:nvSpPr>
        <p:spPr>
          <a:xfrm>
            <a:off x="838200" y="1981200"/>
            <a:ext cx="7772400" cy="4267200"/>
          </a:xfrm>
        </p:spPr>
        <p:txBody>
          <a:bodyPr>
            <a:normAutofit/>
          </a:bodyPr>
          <a:lstStyle/>
          <a:p>
            <a:pPr algn="just" rtl="1"/>
            <a:r>
              <a:rPr lang="fa-IR" sz="3500" b="1" dirty="0">
                <a:solidFill>
                  <a:schemeClr val="tx1"/>
                </a:solidFill>
                <a:cs typeface="B Nazanin" pitchFamily="2" charset="-78"/>
              </a:rPr>
              <a:t>گام بعدي پياده سازي سيستم مديريت بحران ، ابلاغ شرح وظايف اعضاي سيستم مديريت بحران است. دراين مرحله شرح وظايف هر جايگاه ابلاغ شده و بر فراگيري آن توسط مسئوولين  جايگاهها، نفرات جانشين و سايراعضاي  تيم تأكيد و نظارت ميگردد. </a:t>
            </a:r>
            <a:endParaRPr lang="fa-IR" sz="3500" b="1" dirty="0" smtClean="0">
              <a:solidFill>
                <a:schemeClr val="tx1"/>
              </a:solidFill>
              <a:cs typeface="B Nazanin" pitchFamily="2" charset="-78"/>
            </a:endParaRPr>
          </a:p>
          <a:p>
            <a:pPr algn="r" rtl="1"/>
            <a:endParaRPr lang="fa-IR" b="1" dirty="0"/>
          </a:p>
          <a:p>
            <a:pPr algn="r" rtl="1"/>
            <a:endParaRPr lang="fa-IR" b="1" dirty="0" smtClean="0"/>
          </a:p>
          <a:p>
            <a:pPr algn="r" rtl="1"/>
            <a:endParaRPr lang="fa-IR" b="1" dirty="0"/>
          </a:p>
          <a:p>
            <a:endParaRPr lang="en-US" dirty="0"/>
          </a:p>
        </p:txBody>
      </p:sp>
    </p:spTree>
    <p:extLst>
      <p:ext uri="{BB962C8B-B14F-4D97-AF65-F5344CB8AC3E}">
        <p14:creationId xmlns:p14="http://schemas.microsoft.com/office/powerpoint/2010/main" val="4278711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2"/>
          </p:nvPr>
        </p:nvSpPr>
        <p:spPr>
          <a:xfrm>
            <a:off x="4648200" y="457200"/>
            <a:ext cx="4038600" cy="5673725"/>
          </a:xfrm>
        </p:spPr>
        <p:txBody>
          <a:bodyPr/>
          <a:lstStyle/>
          <a:p>
            <a:pPr algn="r" rtl="1"/>
            <a:r>
              <a:rPr lang="fa-IR" altLang="fa-IR" sz="2800" b="1" dirty="0">
                <a:solidFill>
                  <a:schemeClr val="bg1"/>
                </a:solidFill>
              </a:rPr>
              <a:t>كشور ايران به علت وسعت، موقعيت جغرافيايي و تنوع اقليمي جزء يكي از كشورهاي بلاخيز دنيا است. و از اين جهت رتبه ششم را در دنيا دارا مي‌باشد. از 40 نوع بلاي طبيعي شناخته شده، 31 نوع آن در ايران اتفاق مي‌افتد</a:t>
            </a:r>
            <a:r>
              <a:rPr lang="en-US" altLang="fa-IR" sz="2800" b="1" dirty="0">
                <a:solidFill>
                  <a:schemeClr val="bg1"/>
                </a:solidFill>
              </a:rPr>
              <a:t> </a:t>
            </a:r>
          </a:p>
        </p:txBody>
      </p:sp>
      <p:pic>
        <p:nvPicPr>
          <p:cNvPr id="14342" name="Picture 6" descr="Picture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476250"/>
            <a:ext cx="4176712" cy="638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7872935"/>
      </p:ext>
    </p:extLst>
  </p:cSld>
  <p:clrMapOvr>
    <a:masterClrMapping/>
  </p:clrMapOvr>
  <p:transition spd="med">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r"/>
            <a:r>
              <a:rPr lang="fa-IR" altLang="fa-IR" b="1"/>
              <a:t>فرمانده سامانه</a:t>
            </a:r>
            <a:br>
              <a:rPr lang="fa-IR" altLang="fa-IR" b="1"/>
            </a:br>
            <a:endParaRPr lang="en-US" altLang="fa-IR" b="1"/>
          </a:p>
        </p:txBody>
      </p:sp>
      <p:sp>
        <p:nvSpPr>
          <p:cNvPr id="32771" name="Rectangle 3"/>
          <p:cNvSpPr>
            <a:spLocks noGrp="1" noChangeArrowheads="1"/>
          </p:cNvSpPr>
          <p:nvPr>
            <p:ph type="body" idx="1"/>
          </p:nvPr>
        </p:nvSpPr>
        <p:spPr/>
        <p:txBody>
          <a:bodyPr/>
          <a:lstStyle/>
          <a:p>
            <a:r>
              <a:rPr lang="fa-IR" altLang="fa-IR" b="1"/>
              <a:t>تأييد درخواست منابع و تجهيزات موردنياز جهت تأمين در اسرع وقت </a:t>
            </a:r>
          </a:p>
          <a:p>
            <a:r>
              <a:rPr lang="fa-IR" altLang="fa-IR" b="1"/>
              <a:t>نظارت بر نحوة اطلاع رساني، از طريق رسانه‌ها</a:t>
            </a:r>
          </a:p>
          <a:p>
            <a:r>
              <a:rPr lang="fa-IR" altLang="fa-IR" b="1"/>
              <a:t>دريافت گزارشي مستمر از كليه بخش‌ها</a:t>
            </a:r>
          </a:p>
          <a:p>
            <a:r>
              <a:rPr lang="fa-IR" altLang="fa-IR" b="1"/>
              <a:t>هماهنگي با ستاد مركزي مديريت بحران استان مربوطه</a:t>
            </a:r>
          </a:p>
          <a:p>
            <a:r>
              <a:rPr lang="fa-IR" altLang="fa-IR" b="1"/>
              <a:t>ابلاغ دستور پايان عمليات به كليه بخش‌ها با هماهنگي ستاد مركزي مديريت بحران استان مربوطه</a:t>
            </a:r>
            <a:r>
              <a:rPr lang="en-US" altLang="fa-IR" b="1"/>
              <a:t> </a:t>
            </a:r>
          </a:p>
        </p:txBody>
      </p:sp>
    </p:spTree>
    <p:extLst>
      <p:ext uri="{BB962C8B-B14F-4D97-AF65-F5344CB8AC3E}">
        <p14:creationId xmlns:p14="http://schemas.microsoft.com/office/powerpoint/2010/main" val="117843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91000" y="6416675"/>
            <a:ext cx="762000" cy="365125"/>
          </a:xfrm>
        </p:spPr>
        <p:txBody>
          <a:bodyPr/>
          <a:lstStyle/>
          <a:p>
            <a:pPr algn="ctr" rtl="1"/>
            <a:fld id="{F0F6FDE3-34E2-4D84-BD36-D6669CBBEBD4}" type="slidenum">
              <a:rPr lang="en-US" smtClean="0">
                <a:solidFill>
                  <a:schemeClr val="accent2">
                    <a:lumMod val="50000"/>
                  </a:schemeClr>
                </a:solidFill>
                <a:cs typeface="B Nazanin" pitchFamily="2" charset="-78"/>
              </a:rPr>
              <a:pPr algn="ctr" rtl="1"/>
              <a:t>41</a:t>
            </a:fld>
            <a:endParaRPr lang="en-US" dirty="0">
              <a:solidFill>
                <a:schemeClr val="accent2">
                  <a:lumMod val="50000"/>
                </a:schemeClr>
              </a:solidFill>
              <a:cs typeface="B Nazanin" pitchFamily="2" charset="-78"/>
            </a:endParaRPr>
          </a:p>
        </p:txBody>
      </p:sp>
      <p:sp>
        <p:nvSpPr>
          <p:cNvPr id="6" name="Content Placeholder 2"/>
          <p:cNvSpPr>
            <a:spLocks noGrp="1"/>
          </p:cNvSpPr>
          <p:nvPr>
            <p:ph idx="1"/>
          </p:nvPr>
        </p:nvSpPr>
        <p:spPr>
          <a:xfrm>
            <a:off x="152400" y="2057400"/>
            <a:ext cx="8763000" cy="3048000"/>
          </a:xfrm>
        </p:spPr>
        <p:txBody>
          <a:bodyPr>
            <a:noAutofit/>
          </a:bodyPr>
          <a:lstStyle/>
          <a:p>
            <a:pPr algn="just" rtl="1">
              <a:lnSpc>
                <a:spcPct val="150000"/>
              </a:lnSpc>
              <a:buClr>
                <a:srgbClr val="FF0000"/>
              </a:buClr>
            </a:pPr>
            <a:r>
              <a:rPr lang="fa-IR" sz="2400" dirty="0" smtClean="0">
                <a:solidFill>
                  <a:srgbClr val="002060"/>
                </a:solidFill>
                <a:effectLst>
                  <a:outerShdw blurRad="38100" dist="38100" dir="2700000" algn="tl">
                    <a:srgbClr val="000000">
                      <a:alpha val="43137"/>
                    </a:srgbClr>
                  </a:outerShdw>
                </a:effectLst>
                <a:cs typeface="B Yagut" pitchFamily="2" charset="-78"/>
              </a:rPr>
              <a:t>سامانه ی فرماندهی بحران طبق صلاحدید فرمانده بحران فعال می شود.</a:t>
            </a:r>
          </a:p>
          <a:p>
            <a:pPr algn="just" rtl="1">
              <a:lnSpc>
                <a:spcPct val="150000"/>
              </a:lnSpc>
              <a:buClr>
                <a:srgbClr val="FF0000"/>
              </a:buClr>
            </a:pPr>
            <a:endParaRPr lang="fa-IR" sz="2400" dirty="0" smtClean="0">
              <a:solidFill>
                <a:srgbClr val="002060"/>
              </a:solidFill>
              <a:effectLst>
                <a:outerShdw blurRad="38100" dist="38100" dir="2700000" algn="tl">
                  <a:srgbClr val="000000">
                    <a:alpha val="43137"/>
                  </a:srgbClr>
                </a:outerShdw>
              </a:effectLst>
              <a:cs typeface="B Yagut" pitchFamily="2" charset="-78"/>
            </a:endParaRPr>
          </a:p>
          <a:p>
            <a:pPr algn="just" rtl="1">
              <a:lnSpc>
                <a:spcPct val="150000"/>
              </a:lnSpc>
              <a:buClr>
                <a:srgbClr val="FF0000"/>
              </a:buClr>
            </a:pPr>
            <a:r>
              <a:rPr lang="fa-IR" sz="2400" dirty="0" smtClean="0">
                <a:solidFill>
                  <a:srgbClr val="002060"/>
                </a:solidFill>
                <a:effectLst>
                  <a:outerShdw blurRad="38100" dist="38100" dir="2700000" algn="tl">
                    <a:srgbClr val="000000">
                      <a:alpha val="43137"/>
                    </a:srgbClr>
                  </a:outerShdw>
                </a:effectLst>
                <a:cs typeface="B Yagut" pitchFamily="2" charset="-78"/>
              </a:rPr>
              <a:t>فرمانده ی حادثه، </a:t>
            </a:r>
            <a:r>
              <a:rPr lang="fa-IR" sz="2400" dirty="0" smtClean="0">
                <a:solidFill>
                  <a:srgbClr val="FF0000"/>
                </a:solidFill>
                <a:effectLst>
                  <a:outerShdw blurRad="38100" dist="38100" dir="2700000" algn="tl">
                    <a:srgbClr val="000000">
                      <a:alpha val="43137"/>
                    </a:srgbClr>
                  </a:outerShdw>
                </a:effectLst>
                <a:cs typeface="B Yagut" pitchFamily="2" charset="-78"/>
              </a:rPr>
              <a:t>بالاترین مقام مسئول </a:t>
            </a:r>
            <a:r>
              <a:rPr lang="fa-IR" sz="2400" dirty="0" smtClean="0">
                <a:solidFill>
                  <a:srgbClr val="002060"/>
                </a:solidFill>
                <a:effectLst>
                  <a:outerShdw blurRad="38100" dist="38100" dir="2700000" algn="tl">
                    <a:srgbClr val="000000">
                      <a:alpha val="43137"/>
                    </a:srgbClr>
                  </a:outerShdw>
                </a:effectLst>
                <a:cs typeface="B Yagut" pitchFamily="2" charset="-78"/>
              </a:rPr>
              <a:t>در بیمارستان است. </a:t>
            </a:r>
          </a:p>
          <a:p>
            <a:pPr algn="just" rtl="1">
              <a:lnSpc>
                <a:spcPct val="150000"/>
              </a:lnSpc>
              <a:buClr>
                <a:srgbClr val="FF0000"/>
              </a:buClr>
            </a:pPr>
            <a:r>
              <a:rPr lang="fa-IR" sz="2400" dirty="0" smtClean="0">
                <a:solidFill>
                  <a:srgbClr val="002060"/>
                </a:solidFill>
                <a:effectLst>
                  <a:outerShdw blurRad="38100" dist="38100" dir="2700000" algn="tl">
                    <a:srgbClr val="000000">
                      <a:alpha val="43137"/>
                    </a:srgbClr>
                  </a:outerShdw>
                </a:effectLst>
                <a:cs typeface="B Yagut" pitchFamily="2" charset="-78"/>
              </a:rPr>
              <a:t>در ساعات غیراداری، سوپروایزر شیفت فرمانده ی حادثه است.</a:t>
            </a:r>
          </a:p>
        </p:txBody>
      </p:sp>
    </p:spTree>
    <p:extLst>
      <p:ext uri="{BB962C8B-B14F-4D97-AF65-F5344CB8AC3E}">
        <p14:creationId xmlns:p14="http://schemas.microsoft.com/office/powerpoint/2010/main" val="602072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600" dirty="0" smtClean="0">
                <a:solidFill>
                  <a:schemeClr val="accent2">
                    <a:lumMod val="50000"/>
                  </a:schemeClr>
                </a:solidFill>
                <a:cs typeface="B Yagut" pitchFamily="2" charset="-78"/>
              </a:rPr>
              <a:t>اتاق فرماندهی بحران</a:t>
            </a:r>
            <a:endParaRPr lang="en-US" sz="3600" dirty="0">
              <a:solidFill>
                <a:schemeClr val="accent2">
                  <a:lumMod val="50000"/>
                </a:schemeClr>
              </a:solidFill>
              <a:cs typeface="B Yagut" pitchFamily="2" charset="-78"/>
            </a:endParaRPr>
          </a:p>
        </p:txBody>
      </p:sp>
      <p:sp>
        <p:nvSpPr>
          <p:cNvPr id="4" name="Slide Number Placeholder 3"/>
          <p:cNvSpPr>
            <a:spLocks noGrp="1"/>
          </p:cNvSpPr>
          <p:nvPr>
            <p:ph type="sldNum" sz="quarter" idx="12"/>
          </p:nvPr>
        </p:nvSpPr>
        <p:spPr>
          <a:xfrm>
            <a:off x="4191000" y="6416675"/>
            <a:ext cx="762000" cy="365125"/>
          </a:xfrm>
        </p:spPr>
        <p:txBody>
          <a:bodyPr/>
          <a:lstStyle/>
          <a:p>
            <a:pPr algn="ctr" rtl="1"/>
            <a:fld id="{F0F6FDE3-34E2-4D84-BD36-D6669CBBEBD4}" type="slidenum">
              <a:rPr lang="en-US" smtClean="0">
                <a:solidFill>
                  <a:schemeClr val="accent2">
                    <a:lumMod val="50000"/>
                  </a:schemeClr>
                </a:solidFill>
                <a:cs typeface="B Nazanin" pitchFamily="2" charset="-78"/>
              </a:rPr>
              <a:pPr algn="ctr" rtl="1"/>
              <a:t>42</a:t>
            </a:fld>
            <a:endParaRPr lang="en-US" dirty="0">
              <a:solidFill>
                <a:schemeClr val="accent2">
                  <a:lumMod val="50000"/>
                </a:schemeClr>
              </a:solidFill>
              <a:cs typeface="B Nazanin" pitchFamily="2" charset="-78"/>
            </a:endParaRPr>
          </a:p>
        </p:txBody>
      </p:sp>
      <p:sp>
        <p:nvSpPr>
          <p:cNvPr id="6" name="Content Placeholder 2"/>
          <p:cNvSpPr>
            <a:spLocks noGrp="1"/>
          </p:cNvSpPr>
          <p:nvPr>
            <p:ph idx="1"/>
          </p:nvPr>
        </p:nvSpPr>
        <p:spPr>
          <a:xfrm>
            <a:off x="228600" y="2819400"/>
            <a:ext cx="8610600" cy="914400"/>
          </a:xfrm>
        </p:spPr>
        <p:txBody>
          <a:bodyPr>
            <a:noAutofit/>
          </a:bodyPr>
          <a:lstStyle/>
          <a:p>
            <a:pPr algn="just" rtl="1">
              <a:lnSpc>
                <a:spcPct val="150000"/>
              </a:lnSpc>
              <a:buClr>
                <a:srgbClr val="FF0000"/>
              </a:buClr>
            </a:pPr>
            <a:r>
              <a:rPr lang="fa-IR" dirty="0" smtClean="0">
                <a:solidFill>
                  <a:srgbClr val="002060"/>
                </a:solidFill>
                <a:effectLst>
                  <a:outerShdw blurRad="38100" dist="38100" dir="2700000" algn="tl">
                    <a:srgbClr val="000000">
                      <a:alpha val="43137"/>
                    </a:srgbClr>
                  </a:outerShdw>
                </a:effectLst>
                <a:cs typeface="B Yagut" pitchFamily="2" charset="-78"/>
              </a:rPr>
              <a:t>در بیمارستان مهدیه دفتر پرستاری بعنوان </a:t>
            </a:r>
            <a:r>
              <a:rPr lang="en-US" dirty="0" smtClean="0">
                <a:solidFill>
                  <a:srgbClr val="002060"/>
                </a:solidFill>
                <a:effectLst>
                  <a:outerShdw blurRad="38100" dist="38100" dir="2700000" algn="tl">
                    <a:srgbClr val="000000">
                      <a:alpha val="43137"/>
                    </a:srgbClr>
                  </a:outerShdw>
                </a:effectLst>
                <a:cs typeface="B Yagut" pitchFamily="2" charset="-78"/>
              </a:rPr>
              <a:t>EOC</a:t>
            </a:r>
            <a:r>
              <a:rPr lang="fa-IR" dirty="0" smtClean="0">
                <a:solidFill>
                  <a:srgbClr val="002060"/>
                </a:solidFill>
                <a:effectLst>
                  <a:outerShdw blurRad="38100" dist="38100" dir="2700000" algn="tl">
                    <a:srgbClr val="000000">
                      <a:alpha val="43137"/>
                    </a:srgbClr>
                  </a:outerShdw>
                </a:effectLst>
                <a:cs typeface="B Yagut" pitchFamily="2" charset="-78"/>
              </a:rPr>
              <a:t> انتخاب شده است.</a:t>
            </a:r>
          </a:p>
        </p:txBody>
      </p:sp>
      <p:sp>
        <p:nvSpPr>
          <p:cNvPr id="5" name="Content Placeholder 2"/>
          <p:cNvSpPr txBox="1">
            <a:spLocks/>
          </p:cNvSpPr>
          <p:nvPr/>
        </p:nvSpPr>
        <p:spPr>
          <a:xfrm>
            <a:off x="1219200" y="1600200"/>
            <a:ext cx="6705600" cy="914400"/>
          </a:xfrm>
          <a:prstGeom prst="rect">
            <a:avLst/>
          </a:prstGeom>
        </p:spPr>
        <p:txBody>
          <a:bodyPr vert="horz">
            <a:noAutofit/>
          </a:bodyPr>
          <a:lstStyle/>
          <a:p>
            <a:pPr marL="548640" marR="0" lvl="0" indent="-411480" algn="ctr" defTabSz="914400" rtl="1" eaLnBrk="1" fontAlgn="auto" latinLnBrk="0" hangingPunct="1">
              <a:lnSpc>
                <a:spcPct val="150000"/>
              </a:lnSpc>
              <a:spcBef>
                <a:spcPct val="20000"/>
              </a:spcBef>
              <a:spcAft>
                <a:spcPts val="0"/>
              </a:spcAft>
              <a:buClr>
                <a:srgbClr val="FF0000"/>
              </a:buClr>
              <a:buSzPct val="65000"/>
              <a:tabLst/>
              <a:defRPr/>
            </a:pPr>
            <a:r>
              <a:rPr kumimoji="0" lang="en-US"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B Yagut" pitchFamily="2" charset="-78"/>
              </a:rPr>
              <a:t>E</a:t>
            </a:r>
            <a:r>
              <a:rPr kumimoji="0" lang="en-US" sz="2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mn-ea"/>
                <a:cs typeface="B Yagut" pitchFamily="2" charset="-78"/>
              </a:rPr>
              <a:t>mergency</a:t>
            </a:r>
            <a:r>
              <a:rPr kumimoji="0" lang="en-US" sz="2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B Yagut" pitchFamily="2" charset="-78"/>
              </a:rPr>
              <a:t> </a:t>
            </a:r>
            <a:r>
              <a:rPr kumimoji="0" lang="en-US"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B Yagut" pitchFamily="2" charset="-78"/>
              </a:rPr>
              <a:t>O</a:t>
            </a:r>
            <a:r>
              <a:rPr kumimoji="0" lang="en-US" sz="2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mn-ea"/>
                <a:cs typeface="B Yagut" pitchFamily="2" charset="-78"/>
              </a:rPr>
              <a:t>peration</a:t>
            </a:r>
            <a:r>
              <a:rPr kumimoji="0" lang="en-US" sz="2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B Yagut" pitchFamily="2" charset="-78"/>
              </a:rPr>
              <a:t> </a:t>
            </a:r>
            <a:r>
              <a:rPr kumimoji="0" lang="en-US"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B Yagut" pitchFamily="2" charset="-78"/>
              </a:rPr>
              <a:t>C</a:t>
            </a:r>
            <a:r>
              <a:rPr kumimoji="0" lang="en-US" sz="2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mn-ea"/>
                <a:cs typeface="B Yagut" pitchFamily="2" charset="-78"/>
              </a:rPr>
              <a:t>enter</a:t>
            </a:r>
            <a:endParaRPr kumimoji="0" lang="fa-IR" sz="28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mn-ea"/>
              <a:cs typeface="B Yagut" pitchFamily="2" charset="-78"/>
            </a:endParaRPr>
          </a:p>
        </p:txBody>
      </p:sp>
    </p:spTree>
    <p:extLst>
      <p:ext uri="{BB962C8B-B14F-4D97-AF65-F5344CB8AC3E}">
        <p14:creationId xmlns:p14="http://schemas.microsoft.com/office/powerpoint/2010/main" val="3612891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algn="r"/>
            <a:r>
              <a:rPr lang="fa-IR" altLang="fa-IR" sz="4000" b="1"/>
              <a:t>مدير سامانه</a:t>
            </a:r>
            <a:r>
              <a:rPr lang="fa-IR" altLang="fa-IR" sz="4000"/>
              <a:t> </a:t>
            </a:r>
            <a:br>
              <a:rPr lang="fa-IR" altLang="fa-IR" sz="4000"/>
            </a:br>
            <a:endParaRPr lang="en-US" altLang="fa-IR" sz="4000"/>
          </a:p>
        </p:txBody>
      </p:sp>
      <p:sp>
        <p:nvSpPr>
          <p:cNvPr id="33795" name="Rectangle 3"/>
          <p:cNvSpPr>
            <a:spLocks noGrp="1" noChangeArrowheads="1"/>
          </p:cNvSpPr>
          <p:nvPr>
            <p:ph type="body" idx="1"/>
          </p:nvPr>
        </p:nvSpPr>
        <p:spPr/>
        <p:txBody>
          <a:bodyPr/>
          <a:lstStyle/>
          <a:p>
            <a:r>
              <a:rPr lang="fa-IR" altLang="fa-IR" sz="2800" b="1"/>
              <a:t>استخراج اطلاعات مربوط به بحران و تأمين منابع موردنياز با هماهنگي بخش پشتيباني و اداري</a:t>
            </a:r>
          </a:p>
          <a:p>
            <a:r>
              <a:rPr lang="fa-IR" altLang="fa-IR" sz="2800" b="1"/>
              <a:t>تعيين سازمان‌هاي موردنياز براي مشاركت در كنترل بحران ،و تهيه فهرست منابع موجود و بالقوه با همكاري بخش پشتيباني و اداري</a:t>
            </a:r>
          </a:p>
          <a:p>
            <a:r>
              <a:rPr lang="fa-IR" altLang="fa-IR" sz="2800" b="1"/>
              <a:t>مشاركت با فرمانده سامانه در تصميم‌گيري‌ها</a:t>
            </a:r>
          </a:p>
          <a:p>
            <a:r>
              <a:rPr lang="fa-IR" altLang="fa-IR" sz="2800" b="1"/>
              <a:t>نظارت بر عملكرد بخش‌ها و ايجاد هماهنگي‌هاي لازم ميان بخش‌ها</a:t>
            </a:r>
          </a:p>
          <a:p>
            <a:r>
              <a:rPr lang="fa-IR" altLang="fa-IR" sz="2800" b="1"/>
              <a:t>هدايت نيروها اعم از داخلي، داوطلب و غيره و كنترل وضعيت.</a:t>
            </a:r>
            <a:r>
              <a:rPr lang="en-US" altLang="fa-IR" sz="2800" b="1"/>
              <a:t> </a:t>
            </a:r>
          </a:p>
        </p:txBody>
      </p:sp>
    </p:spTree>
    <p:extLst>
      <p:ext uri="{BB962C8B-B14F-4D97-AF65-F5344CB8AC3E}">
        <p14:creationId xmlns:p14="http://schemas.microsoft.com/office/powerpoint/2010/main" val="280000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lgn="r"/>
            <a:r>
              <a:rPr lang="fa-IR" altLang="fa-IR" sz="4000" b="1"/>
              <a:t>بخش روابط عمومي</a:t>
            </a:r>
            <a:r>
              <a:rPr lang="fa-IR" altLang="fa-IR" sz="4000"/>
              <a:t> </a:t>
            </a:r>
            <a:br>
              <a:rPr lang="fa-IR" altLang="fa-IR" sz="4000"/>
            </a:br>
            <a:endParaRPr lang="en-US" altLang="fa-IR" sz="4000"/>
          </a:p>
        </p:txBody>
      </p:sp>
      <p:sp>
        <p:nvSpPr>
          <p:cNvPr id="34819" name="Rectangle 3"/>
          <p:cNvSpPr>
            <a:spLocks noGrp="1" noChangeArrowheads="1"/>
          </p:cNvSpPr>
          <p:nvPr>
            <p:ph type="body" idx="1"/>
          </p:nvPr>
        </p:nvSpPr>
        <p:spPr/>
        <p:txBody>
          <a:bodyPr/>
          <a:lstStyle/>
          <a:p>
            <a:pPr>
              <a:lnSpc>
                <a:spcPct val="90000"/>
              </a:lnSpc>
            </a:pPr>
            <a:r>
              <a:rPr lang="fa-IR" altLang="fa-IR" b="1"/>
              <a:t>گزارش لحظه به لحظه از بحران</a:t>
            </a:r>
          </a:p>
          <a:p>
            <a:pPr>
              <a:lnSpc>
                <a:spcPct val="90000"/>
              </a:lnSpc>
            </a:pPr>
            <a:r>
              <a:rPr lang="fa-IR" altLang="fa-IR" b="1"/>
              <a:t>آگاه‌سازي پرسنل از تغييرات عمده در وضعيت حادثه</a:t>
            </a:r>
          </a:p>
          <a:p>
            <a:pPr>
              <a:lnSpc>
                <a:spcPct val="90000"/>
              </a:lnSpc>
            </a:pPr>
            <a:r>
              <a:rPr lang="fa-IR" altLang="fa-IR" b="1"/>
              <a:t>ايجاد پل ارتباطي بين مراجعين و مسئولين</a:t>
            </a:r>
          </a:p>
          <a:p>
            <a:pPr>
              <a:lnSpc>
                <a:spcPct val="90000"/>
              </a:lnSpc>
            </a:pPr>
            <a:r>
              <a:rPr lang="fa-IR" altLang="fa-IR" b="1"/>
              <a:t>اطلاع‌رساني به رسانه‌ها با هماهنگي فرمانده سامانه (اتاق خبرنگاران)</a:t>
            </a:r>
          </a:p>
          <a:p>
            <a:pPr>
              <a:lnSpc>
                <a:spcPct val="90000"/>
              </a:lnSpc>
            </a:pPr>
            <a:r>
              <a:rPr lang="fa-IR" altLang="fa-IR" b="1"/>
              <a:t>پاسخگويي مناسب به داوطلبان جهت مشاركت در امداد و اعلام اقدام موردنياز.</a:t>
            </a:r>
          </a:p>
          <a:p>
            <a:pPr>
              <a:lnSpc>
                <a:spcPct val="90000"/>
              </a:lnSpc>
            </a:pPr>
            <a:r>
              <a:rPr lang="fa-IR" altLang="fa-IR" b="1"/>
              <a:t>اطلاع رساني متقابل به پرسنل و خانواده آنها.</a:t>
            </a:r>
            <a:endParaRPr lang="en-US" altLang="fa-IR" b="1"/>
          </a:p>
        </p:txBody>
      </p:sp>
    </p:spTree>
    <p:extLst>
      <p:ext uri="{BB962C8B-B14F-4D97-AF65-F5344CB8AC3E}">
        <p14:creationId xmlns:p14="http://schemas.microsoft.com/office/powerpoint/2010/main" val="327866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r"/>
            <a:r>
              <a:rPr lang="fa-IR" altLang="fa-IR" sz="4000" b="1"/>
              <a:t>بخش حراست</a:t>
            </a:r>
            <a:r>
              <a:rPr lang="fa-IR" altLang="fa-IR" sz="4000"/>
              <a:t> </a:t>
            </a:r>
            <a:br>
              <a:rPr lang="fa-IR" altLang="fa-IR" sz="4000"/>
            </a:br>
            <a:endParaRPr lang="en-US" altLang="fa-IR" sz="4000"/>
          </a:p>
        </p:txBody>
      </p:sp>
      <p:sp>
        <p:nvSpPr>
          <p:cNvPr id="35843" name="Rectangle 3"/>
          <p:cNvSpPr>
            <a:spLocks noGrp="1" noChangeArrowheads="1"/>
          </p:cNvSpPr>
          <p:nvPr>
            <p:ph type="body" idx="1"/>
          </p:nvPr>
        </p:nvSpPr>
        <p:spPr/>
        <p:txBody>
          <a:bodyPr/>
          <a:lstStyle/>
          <a:p>
            <a:r>
              <a:rPr lang="fa-IR" altLang="fa-IR" sz="4000" b="1"/>
              <a:t>ايجاد امنيت براي پرسنل و مراجعه‌كنندگان به مركز درماني</a:t>
            </a:r>
          </a:p>
          <a:p>
            <a:r>
              <a:rPr lang="fa-IR" altLang="fa-IR" sz="4000" b="1"/>
              <a:t>هماهنگي لازم با نيروهاي نظامي و انتظامي خارج از بيمارستان</a:t>
            </a:r>
            <a:endParaRPr lang="en-US" altLang="fa-IR" sz="4000" b="1"/>
          </a:p>
        </p:txBody>
      </p:sp>
    </p:spTree>
    <p:extLst>
      <p:ext uri="{BB962C8B-B14F-4D97-AF65-F5344CB8AC3E}">
        <p14:creationId xmlns:p14="http://schemas.microsoft.com/office/powerpoint/2010/main" val="62424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a-IR" altLang="fa-IR" sz="3200" b="1"/>
              <a:t>بخش عمليات و برنامه‌ريزي (مديريت مراقبت‌هاي پرستاري)</a:t>
            </a:r>
            <a:r>
              <a:rPr lang="fa-IR" altLang="fa-IR" sz="3200"/>
              <a:t> </a:t>
            </a:r>
            <a:br>
              <a:rPr lang="fa-IR" altLang="fa-IR" sz="3200"/>
            </a:br>
            <a:endParaRPr lang="en-US" altLang="fa-IR" sz="3200"/>
          </a:p>
        </p:txBody>
      </p:sp>
      <p:sp>
        <p:nvSpPr>
          <p:cNvPr id="36867" name="Rectangle 3"/>
          <p:cNvSpPr>
            <a:spLocks noGrp="1" noChangeArrowheads="1"/>
          </p:cNvSpPr>
          <p:nvPr>
            <p:ph type="body" idx="1"/>
          </p:nvPr>
        </p:nvSpPr>
        <p:spPr/>
        <p:txBody>
          <a:bodyPr/>
          <a:lstStyle/>
          <a:p>
            <a:r>
              <a:rPr lang="fa-IR" altLang="fa-IR" sz="3600" b="1"/>
              <a:t>نظارت بر كار سوپروايزر كشيك اورژانس و سوپروايزر كشيك بيمارستان</a:t>
            </a:r>
          </a:p>
          <a:p>
            <a:r>
              <a:rPr lang="fa-IR" altLang="fa-IR" sz="3600" b="1"/>
              <a:t>بررسي نيازهاي بلندمدت تأمين پرسنل پرستاري</a:t>
            </a:r>
          </a:p>
          <a:p>
            <a:r>
              <a:rPr lang="fa-IR" altLang="fa-IR" sz="3600" b="1"/>
              <a:t>سازماندهي و هماهنگي نيروهاي پرستاري ارائه مراقبت به بيماران</a:t>
            </a:r>
            <a:r>
              <a:rPr lang="en-US" altLang="fa-IR" sz="3600" b="1"/>
              <a:t> </a:t>
            </a:r>
          </a:p>
        </p:txBody>
      </p:sp>
    </p:spTree>
    <p:extLst>
      <p:ext uri="{BB962C8B-B14F-4D97-AF65-F5344CB8AC3E}">
        <p14:creationId xmlns:p14="http://schemas.microsoft.com/office/powerpoint/2010/main" val="76872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a-IR" altLang="fa-IR" sz="3200" b="1"/>
              <a:t>بخش عمليات و برنامه‌ريزي (مديريت مراقبت‌هاي پرستاري)</a:t>
            </a:r>
            <a:endParaRPr lang="en-US" altLang="fa-IR" sz="3200" b="1"/>
          </a:p>
        </p:txBody>
      </p:sp>
      <p:sp>
        <p:nvSpPr>
          <p:cNvPr id="37891" name="Rectangle 3"/>
          <p:cNvSpPr>
            <a:spLocks noGrp="1" noChangeArrowheads="1"/>
          </p:cNvSpPr>
          <p:nvPr>
            <p:ph type="body" idx="1"/>
          </p:nvPr>
        </p:nvSpPr>
        <p:spPr/>
        <p:txBody>
          <a:bodyPr/>
          <a:lstStyle/>
          <a:p>
            <a:r>
              <a:rPr lang="fa-IR" altLang="fa-IR" b="1"/>
              <a:t>نظارت و هماهنگي بر مركز كنترل خدمات پرستاري و ستاد مركزي پرسنل</a:t>
            </a:r>
          </a:p>
          <a:p>
            <a:r>
              <a:rPr lang="fa-IR" altLang="fa-IR" b="1"/>
              <a:t>تعيين گروه‌ها و تقسيم‌بندي پرسنل براي بخش‌هاي مختلف درماني</a:t>
            </a:r>
          </a:p>
          <a:p>
            <a:r>
              <a:rPr lang="fa-IR" altLang="fa-IR" b="1"/>
              <a:t>بررسي ميزان سلامتي و نيازهاي پزشكي مصدومين</a:t>
            </a:r>
          </a:p>
          <a:p>
            <a:r>
              <a:rPr lang="fa-IR" altLang="fa-IR" b="1"/>
              <a:t>هدايت نيروها، كنترل وضعيت و ترخيص بيماران الكتيو، و بازگشايي بخش‌هاي اضافي با هماهنگي مسئول مراقبت‌هاي پزشكي</a:t>
            </a:r>
            <a:r>
              <a:rPr lang="en-US" altLang="fa-IR" b="1"/>
              <a:t> </a:t>
            </a:r>
          </a:p>
        </p:txBody>
      </p:sp>
    </p:spTree>
    <p:extLst>
      <p:ext uri="{BB962C8B-B14F-4D97-AF65-F5344CB8AC3E}">
        <p14:creationId xmlns:p14="http://schemas.microsoft.com/office/powerpoint/2010/main" val="373041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a-IR" altLang="fa-IR" sz="3200" b="1"/>
              <a:t>بخش عمليات و برنامه‌ريزي (مديريت مراقبت‌هاي پرستاري)</a:t>
            </a:r>
            <a:endParaRPr lang="en-US" altLang="fa-IR" sz="3200" b="1"/>
          </a:p>
        </p:txBody>
      </p:sp>
      <p:sp>
        <p:nvSpPr>
          <p:cNvPr id="38915" name="Rectangle 3"/>
          <p:cNvSpPr>
            <a:spLocks noGrp="1" noChangeArrowheads="1"/>
          </p:cNvSpPr>
          <p:nvPr>
            <p:ph type="body" idx="1"/>
          </p:nvPr>
        </p:nvSpPr>
        <p:spPr/>
        <p:txBody>
          <a:bodyPr/>
          <a:lstStyle/>
          <a:p>
            <a:r>
              <a:rPr lang="fa-IR" altLang="fa-IR" b="1"/>
              <a:t>دريافت سفارشات از فرمانده سامانه</a:t>
            </a:r>
          </a:p>
          <a:p>
            <a:r>
              <a:rPr lang="fa-IR" altLang="fa-IR" b="1"/>
              <a:t>كسب اطلاعات از ستاد مركزي بحران، و اجراي خط مشي‌ها و قوانين مربوط به بحران</a:t>
            </a:r>
          </a:p>
          <a:p>
            <a:r>
              <a:rPr lang="fa-IR" altLang="fa-IR" b="1"/>
              <a:t>نظارت و سرپرستي بر مركز عمليات اورژانس، كمك به حل بحران داخل بيمارستان و پاسخ سريع و گسترده به بحران يا موقعيت‌هاي بحراني.</a:t>
            </a:r>
          </a:p>
          <a:p>
            <a:r>
              <a:rPr lang="fa-IR" altLang="fa-IR" b="1"/>
              <a:t>برنامه‌ريزي جهت استراحت و رفاه پرسنل در هنگام بحران</a:t>
            </a:r>
            <a:endParaRPr lang="en-US" altLang="fa-IR" b="1"/>
          </a:p>
        </p:txBody>
      </p:sp>
    </p:spTree>
    <p:extLst>
      <p:ext uri="{BB962C8B-B14F-4D97-AF65-F5344CB8AC3E}">
        <p14:creationId xmlns:p14="http://schemas.microsoft.com/office/powerpoint/2010/main" val="4270697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fa-IR" altLang="fa-IR" sz="3200" b="1"/>
              <a:t>بخش عمليات و برنامه‌ريزي (مديريت مراقبت‌هاي پرستاري)</a:t>
            </a:r>
            <a:endParaRPr lang="en-US" altLang="fa-IR" sz="3200" b="1"/>
          </a:p>
        </p:txBody>
      </p:sp>
      <p:sp>
        <p:nvSpPr>
          <p:cNvPr id="39939" name="Rectangle 3"/>
          <p:cNvSpPr>
            <a:spLocks noGrp="1" noChangeArrowheads="1"/>
          </p:cNvSpPr>
          <p:nvPr>
            <p:ph type="body" idx="1"/>
          </p:nvPr>
        </p:nvSpPr>
        <p:spPr/>
        <p:txBody>
          <a:bodyPr/>
          <a:lstStyle/>
          <a:p>
            <a:r>
              <a:rPr lang="fa-IR" altLang="fa-IR" b="1"/>
              <a:t>هماهنگي بين قسمت پشتيباني و درمان اورژانس جهت تأمين تجهيزات و لوازم ضروري و تهيه ليست تجهيزات </a:t>
            </a:r>
          </a:p>
          <a:p>
            <a:r>
              <a:rPr lang="fa-IR" altLang="fa-IR" b="1"/>
              <a:t>همكاري در برقراري و راه‌اندازي سيستم اطلاعات و پيگيري بيماران و نظارت و كنترل آن، و به كار گرفتن ترخيص فوريتي، در صورت لزوم.</a:t>
            </a:r>
          </a:p>
          <a:p>
            <a:r>
              <a:rPr lang="fa-IR" altLang="fa-IR" b="1"/>
              <a:t>فراخواندن پرسنل در صورت نياز</a:t>
            </a:r>
          </a:p>
          <a:p>
            <a:r>
              <a:rPr lang="fa-IR" altLang="fa-IR" b="1"/>
              <a:t>اطلاع از آمار بيماران و چگونگي وضعيت آنها</a:t>
            </a:r>
            <a:endParaRPr lang="en-US" altLang="fa-IR" b="1"/>
          </a:p>
        </p:txBody>
      </p:sp>
    </p:spTree>
    <p:extLst>
      <p:ext uri="{BB962C8B-B14F-4D97-AF65-F5344CB8AC3E}">
        <p14:creationId xmlns:p14="http://schemas.microsoft.com/office/powerpoint/2010/main" val="295121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05800" cy="4709160"/>
          </a:xfrm>
        </p:spPr>
        <p:txBody>
          <a:bodyPr>
            <a:normAutofit/>
          </a:bodyPr>
          <a:lstStyle/>
          <a:p>
            <a:pPr algn="just" rtl="1">
              <a:lnSpc>
                <a:spcPct val="150000"/>
              </a:lnSpc>
              <a:buClr>
                <a:srgbClr val="FF0000"/>
              </a:buClr>
            </a:pPr>
            <a:r>
              <a:rPr lang="fa-IR" sz="2400" dirty="0" smtClean="0">
                <a:solidFill>
                  <a:srgbClr val="002060"/>
                </a:solidFill>
                <a:effectLst>
                  <a:outerShdw blurRad="38100" dist="38100" dir="2700000" algn="tl">
                    <a:srgbClr val="000000">
                      <a:alpha val="43137"/>
                    </a:srgbClr>
                  </a:outerShdw>
                </a:effectLst>
                <a:cs typeface="B Yagut" pitchFamily="2" charset="-78"/>
              </a:rPr>
              <a:t>حوادث و بلایا اتفاقاتی هستند که در فعالیتهای معمول اجتماعی ایجاد اختلال کرده ، بیش از توان منطقه آسیب دیده برای مقابله بوده و آسیبهای جانی و مالی به همراه دارند.</a:t>
            </a:r>
          </a:p>
          <a:p>
            <a:pPr algn="just" rtl="1">
              <a:lnSpc>
                <a:spcPct val="150000"/>
              </a:lnSpc>
              <a:buNone/>
            </a:pPr>
            <a:endParaRPr lang="fa-IR" sz="2400" dirty="0" smtClean="0">
              <a:solidFill>
                <a:srgbClr val="FFFF00"/>
              </a:solidFill>
              <a:effectLst>
                <a:outerShdw blurRad="38100" dist="38100" dir="2700000" algn="tl">
                  <a:srgbClr val="000000">
                    <a:alpha val="43137"/>
                  </a:srgbClr>
                </a:outerShdw>
              </a:effectLst>
              <a:cs typeface="B Yagut" pitchFamily="2" charset="-78"/>
            </a:endParaRPr>
          </a:p>
          <a:p>
            <a:pPr algn="just" rtl="1">
              <a:lnSpc>
                <a:spcPct val="150000"/>
              </a:lnSpc>
              <a:buClr>
                <a:srgbClr val="FF0000"/>
              </a:buClr>
            </a:pPr>
            <a:r>
              <a:rPr lang="fa-IR" sz="2400" dirty="0" smtClean="0">
                <a:solidFill>
                  <a:srgbClr val="002060"/>
                </a:solidFill>
                <a:effectLst>
                  <a:outerShdw blurRad="38100" dist="38100" dir="2700000" algn="tl">
                    <a:srgbClr val="000000">
                      <a:alpha val="43137"/>
                    </a:srgbClr>
                  </a:outerShdw>
                </a:effectLst>
                <a:cs typeface="B Yagut" pitchFamily="2" charset="-78"/>
              </a:rPr>
              <a:t>کلیه ی مراکز درمانی بایستی سطح آمادگی خود را به حدی بالا ببرند که با پاسخ مؤثر به حوادث و بلایا بعبارتی </a:t>
            </a:r>
            <a:r>
              <a:rPr lang="fa-IR" sz="2400" u="sng" dirty="0" smtClean="0">
                <a:solidFill>
                  <a:srgbClr val="FF0000"/>
                </a:solidFill>
                <a:effectLst>
                  <a:outerShdw blurRad="38100" dist="38100" dir="2700000" algn="tl">
                    <a:srgbClr val="000000">
                      <a:alpha val="43137"/>
                    </a:srgbClr>
                  </a:outerShdw>
                </a:effectLst>
                <a:cs typeface="B Yagut" pitchFamily="2" charset="-78"/>
              </a:rPr>
              <a:t>” بیشترین خدمت به بیشترین افراد در کمترین زمان “ </a:t>
            </a:r>
            <a:r>
              <a:rPr lang="fa-IR" sz="2400" dirty="0" smtClean="0">
                <a:solidFill>
                  <a:srgbClr val="002060"/>
                </a:solidFill>
                <a:effectLst>
                  <a:outerShdw blurRad="38100" dist="38100" dir="2700000" algn="tl">
                    <a:srgbClr val="000000">
                      <a:alpha val="43137"/>
                    </a:srgbClr>
                  </a:outerShdw>
                </a:effectLst>
                <a:cs typeface="B Yagut" pitchFamily="2" charset="-78"/>
              </a:rPr>
              <a:t>ارائه شود و پایداری و استمرار عملکرد مراکز بهداشتی و درمانی حفظ شود.</a:t>
            </a:r>
            <a:endParaRPr lang="en-US" sz="2400" dirty="0">
              <a:solidFill>
                <a:srgbClr val="002060"/>
              </a:solidFill>
              <a:effectLst>
                <a:outerShdw blurRad="38100" dist="38100" dir="2700000" algn="tl">
                  <a:srgbClr val="000000">
                    <a:alpha val="43137"/>
                  </a:srgbClr>
                </a:outerShdw>
              </a:effectLst>
              <a:cs typeface="B Yagut" pitchFamily="2" charset="-78"/>
            </a:endParaRPr>
          </a:p>
        </p:txBody>
      </p:sp>
      <p:sp>
        <p:nvSpPr>
          <p:cNvPr id="4" name="Slide Number Placeholder 3"/>
          <p:cNvSpPr>
            <a:spLocks noGrp="1"/>
          </p:cNvSpPr>
          <p:nvPr>
            <p:ph type="sldNum" sz="quarter" idx="12"/>
          </p:nvPr>
        </p:nvSpPr>
        <p:spPr>
          <a:xfrm>
            <a:off x="4191000" y="6416675"/>
            <a:ext cx="762000" cy="365125"/>
          </a:xfrm>
        </p:spPr>
        <p:txBody>
          <a:bodyPr/>
          <a:lstStyle/>
          <a:p>
            <a:pPr algn="ctr"/>
            <a:fld id="{F0F6FDE3-34E2-4D84-BD36-D6669CBBEBD4}" type="slidenum">
              <a:rPr lang="en-US" smtClean="0">
                <a:solidFill>
                  <a:schemeClr val="accent2">
                    <a:lumMod val="50000"/>
                  </a:schemeClr>
                </a:solidFill>
              </a:rPr>
              <a:pPr algn="ctr"/>
              <a:t>5</a:t>
            </a:fld>
            <a:endParaRPr lang="en-US" dirty="0">
              <a:solidFill>
                <a:schemeClr val="accent2">
                  <a:lumMod val="50000"/>
                </a:schemeClr>
              </a:solidFill>
            </a:endParaRPr>
          </a:p>
        </p:txBody>
      </p:sp>
      <p:sp>
        <p:nvSpPr>
          <p:cNvPr id="2" name="Title 1"/>
          <p:cNvSpPr>
            <a:spLocks noGrp="1"/>
          </p:cNvSpPr>
          <p:nvPr>
            <p:ph type="title"/>
          </p:nvPr>
        </p:nvSpPr>
        <p:spPr/>
        <p:txBody>
          <a:bodyPr>
            <a:normAutofit/>
          </a:bodyPr>
          <a:lstStyle/>
          <a:p>
            <a:pPr algn="ctr"/>
            <a:r>
              <a:rPr lang="en-US" sz="4800" dirty="0" smtClean="0">
                <a:solidFill>
                  <a:schemeClr val="accent2">
                    <a:lumMod val="50000"/>
                  </a:schemeClr>
                </a:solidFill>
                <a:cs typeface="B Yagut" pitchFamily="2" charset="-78"/>
              </a:rPr>
              <a:t>(</a:t>
            </a:r>
            <a:r>
              <a:rPr lang="en-US" sz="4800" dirty="0" err="1" smtClean="0">
                <a:solidFill>
                  <a:schemeClr val="accent2">
                    <a:lumMod val="50000"/>
                  </a:schemeClr>
                </a:solidFill>
                <a:cs typeface="B Yagut" pitchFamily="2" charset="-78"/>
              </a:rPr>
              <a:t>cricis</a:t>
            </a:r>
            <a:r>
              <a:rPr lang="en-US" sz="4800" dirty="0" smtClean="0">
                <a:solidFill>
                  <a:schemeClr val="accent2">
                    <a:lumMod val="50000"/>
                  </a:schemeClr>
                </a:solidFill>
                <a:cs typeface="B Yagut" pitchFamily="2" charset="-78"/>
              </a:rPr>
              <a:t>)</a:t>
            </a:r>
            <a:r>
              <a:rPr lang="fa-IR" sz="4800" dirty="0" smtClean="0">
                <a:solidFill>
                  <a:schemeClr val="accent2">
                    <a:lumMod val="50000"/>
                  </a:schemeClr>
                </a:solidFill>
                <a:cs typeface="B Yagut" pitchFamily="2" charset="-78"/>
              </a:rPr>
              <a:t>بحران :</a:t>
            </a:r>
            <a:endParaRPr lang="en-US" sz="4800" dirty="0">
              <a:solidFill>
                <a:schemeClr val="accent2">
                  <a:lumMod val="50000"/>
                </a:schemeClr>
              </a:solidFill>
              <a:cs typeface="B Yagut"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a-IR" altLang="fa-IR" sz="3200" b="1"/>
              <a:t>بخش عمليات و برنامه‌ريزي (مديريت مراقبت‌هاي پرستاري)</a:t>
            </a:r>
            <a:endParaRPr lang="en-US" altLang="fa-IR" sz="3200" b="1"/>
          </a:p>
        </p:txBody>
      </p:sp>
      <p:sp>
        <p:nvSpPr>
          <p:cNvPr id="40963" name="Rectangle 3"/>
          <p:cNvSpPr>
            <a:spLocks noGrp="1" noChangeArrowheads="1"/>
          </p:cNvSpPr>
          <p:nvPr>
            <p:ph type="body" idx="1"/>
          </p:nvPr>
        </p:nvSpPr>
        <p:spPr/>
        <p:txBody>
          <a:bodyPr/>
          <a:lstStyle/>
          <a:p>
            <a:r>
              <a:rPr lang="fa-IR" altLang="fa-IR" b="1"/>
              <a:t>در صورت نياز، ارسال گزارشات لازم به مسئولين حراست، حمل و نقل و تجهيزات</a:t>
            </a:r>
          </a:p>
          <a:p>
            <a:r>
              <a:rPr lang="fa-IR" altLang="fa-IR" b="1"/>
              <a:t>هماهنگي جهت اعزام بيماران خاص به ساير مراكز درماني با هماهنگي مسئول مراقبت‌هاي پزشكي</a:t>
            </a:r>
          </a:p>
          <a:p>
            <a:r>
              <a:rPr lang="fa-IR" altLang="fa-IR" b="1"/>
              <a:t>نظارت بر نحوه عملكرد وظايف محوّله پرسنل و حسن اجراي آن.</a:t>
            </a:r>
            <a:endParaRPr lang="en-US" altLang="fa-IR" b="1"/>
          </a:p>
        </p:txBody>
      </p:sp>
    </p:spTree>
    <p:extLst>
      <p:ext uri="{BB962C8B-B14F-4D97-AF65-F5344CB8AC3E}">
        <p14:creationId xmlns:p14="http://schemas.microsoft.com/office/powerpoint/2010/main" val="90232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620713"/>
            <a:ext cx="8229600" cy="1143000"/>
          </a:xfrm>
        </p:spPr>
        <p:txBody>
          <a:bodyPr/>
          <a:lstStyle/>
          <a:p>
            <a:pPr algn="r"/>
            <a:r>
              <a:rPr lang="fa-IR" altLang="fa-IR" b="1"/>
              <a:t>مديريت ارتباطات</a:t>
            </a:r>
            <a:endParaRPr lang="en-US" altLang="fa-IR" b="1"/>
          </a:p>
        </p:txBody>
      </p:sp>
      <p:sp>
        <p:nvSpPr>
          <p:cNvPr id="41987" name="Rectangle 3"/>
          <p:cNvSpPr>
            <a:spLocks noGrp="1" noChangeArrowheads="1"/>
          </p:cNvSpPr>
          <p:nvPr>
            <p:ph type="body" idx="1"/>
          </p:nvPr>
        </p:nvSpPr>
        <p:spPr/>
        <p:txBody>
          <a:bodyPr/>
          <a:lstStyle/>
          <a:p>
            <a:r>
              <a:rPr lang="fa-IR" altLang="fa-IR" b="1"/>
              <a:t>پرستار ارتباطات، وظيفه گزارش به مدير پرستاري بيمارستان را دارد. وي با آگاهي از زمان و مكان و نوع حادثه، حجم بيماران، شرايط بيماران، همراه با مدير پرستاري به فعاليت مي‌پردازد. وي موظف به دريافت گزارش بحران، دريافت گزارش حادثه از صحنه، نوع بحران، نوع مراقبت‌هاي انجام شده، وضعيت انتقال، سطوح فعاليت بيماران را دارد. </a:t>
            </a:r>
            <a:endParaRPr lang="en-US" altLang="fa-IR" b="1"/>
          </a:p>
        </p:txBody>
      </p:sp>
    </p:spTree>
    <p:extLst>
      <p:ext uri="{BB962C8B-B14F-4D97-AF65-F5344CB8AC3E}">
        <p14:creationId xmlns:p14="http://schemas.microsoft.com/office/powerpoint/2010/main" val="83264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r>
              <a:rPr lang="fa-IR" altLang="fa-IR" b="1"/>
              <a:t>مديريت ارتباطات</a:t>
            </a:r>
            <a:endParaRPr lang="en-US" altLang="fa-IR" b="1"/>
          </a:p>
        </p:txBody>
      </p:sp>
      <p:sp>
        <p:nvSpPr>
          <p:cNvPr id="43011" name="Rectangle 3"/>
          <p:cNvSpPr>
            <a:spLocks noGrp="1" noChangeArrowheads="1"/>
          </p:cNvSpPr>
          <p:nvPr>
            <p:ph type="body" idx="1"/>
          </p:nvPr>
        </p:nvSpPr>
        <p:spPr/>
        <p:txBody>
          <a:bodyPr/>
          <a:lstStyle/>
          <a:p>
            <a:r>
              <a:rPr lang="fa-IR" altLang="fa-IR" sz="3600" b="1"/>
              <a:t>ثبت وقايع بحران، استفاده از اطلاعات در زمان حادثه، ارائه گزارش و توصيه‌هاي لازم به فرمانده سامانه و پيش‌بيني روند احتمالي بحران و بروز بحران‌هاي ثانويه ،بر عهدة مديريت اطلاعات است.</a:t>
            </a:r>
            <a:endParaRPr lang="en-US" altLang="fa-IR" sz="3600" b="1"/>
          </a:p>
          <a:p>
            <a:endParaRPr lang="en-US" altLang="fa-IR" sz="3600" b="1"/>
          </a:p>
        </p:txBody>
      </p:sp>
    </p:spTree>
    <p:extLst>
      <p:ext uri="{BB962C8B-B14F-4D97-AF65-F5344CB8AC3E}">
        <p14:creationId xmlns:p14="http://schemas.microsoft.com/office/powerpoint/2010/main" val="333133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a:r>
              <a:rPr lang="fa-IR" altLang="fa-IR" b="1"/>
              <a:t>سوپروايزر كشيك</a:t>
            </a:r>
            <a:r>
              <a:rPr lang="en-US" altLang="fa-IR"/>
              <a:t> </a:t>
            </a:r>
          </a:p>
        </p:txBody>
      </p:sp>
      <p:sp>
        <p:nvSpPr>
          <p:cNvPr id="44035" name="Rectangle 3"/>
          <p:cNvSpPr>
            <a:spLocks noGrp="1" noChangeArrowheads="1"/>
          </p:cNvSpPr>
          <p:nvPr>
            <p:ph type="body" idx="1"/>
          </p:nvPr>
        </p:nvSpPr>
        <p:spPr/>
        <p:txBody>
          <a:bodyPr/>
          <a:lstStyle/>
          <a:p>
            <a:r>
              <a:rPr lang="fa-IR" altLang="fa-IR" b="1"/>
              <a:t>ارتباط با واحد ستاد مركزي پرسنلي،در صورتي كه ستاد مركزي پرسنلي حضور نداشته باشد، تا زمان برگشت سوپروايزر كشيك بايد در آنجا بماند.</a:t>
            </a:r>
          </a:p>
          <a:p>
            <a:r>
              <a:rPr lang="fa-IR" altLang="fa-IR" b="1"/>
              <a:t>ارتباط با واحد مركز كنترل خدمات پرستاري، و سرپرستي مركز كنترل خدمات پرستاري</a:t>
            </a:r>
          </a:p>
          <a:p>
            <a:r>
              <a:rPr lang="fa-IR" altLang="fa-IR" b="1"/>
              <a:t>ارتباط با مسئول شيفت اورژانس و واحد پذيرش</a:t>
            </a:r>
          </a:p>
          <a:p>
            <a:r>
              <a:rPr lang="fa-IR" altLang="fa-IR" b="1"/>
              <a:t>برقراري تماس اوليه با سرپرستار اورژانس ،جهت تعيين وضعيت بيماران و پرسنل</a:t>
            </a:r>
            <a:endParaRPr lang="en-US" altLang="fa-IR" b="1"/>
          </a:p>
        </p:txBody>
      </p:sp>
    </p:spTree>
    <p:extLst>
      <p:ext uri="{BB962C8B-B14F-4D97-AF65-F5344CB8AC3E}">
        <p14:creationId xmlns:p14="http://schemas.microsoft.com/office/powerpoint/2010/main" val="43721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r"/>
            <a:r>
              <a:rPr lang="fa-IR" altLang="fa-IR" b="1"/>
              <a:t>سوپروايزر كشيك</a:t>
            </a:r>
            <a:endParaRPr lang="en-US" altLang="fa-IR" b="1"/>
          </a:p>
        </p:txBody>
      </p:sp>
      <p:sp>
        <p:nvSpPr>
          <p:cNvPr id="45059" name="Rectangle 3"/>
          <p:cNvSpPr>
            <a:spLocks noGrp="1" noChangeArrowheads="1"/>
          </p:cNvSpPr>
          <p:nvPr>
            <p:ph type="body" idx="1"/>
          </p:nvPr>
        </p:nvSpPr>
        <p:spPr/>
        <p:txBody>
          <a:bodyPr/>
          <a:lstStyle/>
          <a:p>
            <a:pPr>
              <a:lnSpc>
                <a:spcPct val="90000"/>
              </a:lnSpc>
            </a:pPr>
            <a:r>
              <a:rPr lang="fa-IR" altLang="fa-IR" b="1"/>
              <a:t>هماهنگي با واحد پذيرش،جهت انتقال بيماران و تخليه و آمار تخت‌ها در بخش‌هاي مختلف</a:t>
            </a:r>
          </a:p>
          <a:p>
            <a:pPr>
              <a:lnSpc>
                <a:spcPct val="90000"/>
              </a:lnSpc>
            </a:pPr>
            <a:r>
              <a:rPr lang="fa-IR" altLang="fa-IR" b="1"/>
              <a:t>انتقال منشي‌هاي اضافي به نواحي ترياژ و اورژانس</a:t>
            </a:r>
          </a:p>
          <a:p>
            <a:pPr>
              <a:lnSpc>
                <a:spcPct val="90000"/>
              </a:lnSpc>
            </a:pPr>
            <a:r>
              <a:rPr lang="fa-IR" altLang="fa-IR" b="1"/>
              <a:t>تقسيم كار و توزيع نيروي انساني در واحدهاي مختلف</a:t>
            </a:r>
          </a:p>
          <a:p>
            <a:pPr>
              <a:lnSpc>
                <a:spcPct val="90000"/>
              </a:lnSpc>
            </a:pPr>
            <a:r>
              <a:rPr lang="fa-IR" altLang="fa-IR" b="1"/>
              <a:t>انجام عمليات توزيع تخت و ايفاي نقش بد منيجر</a:t>
            </a:r>
            <a:r>
              <a:rPr lang="fa-IR" altLang="fa-IR" b="1">
                <a:hlinkClick r:id="" action="ppaction://noaction"/>
              </a:rPr>
              <a:t>[1]</a:t>
            </a:r>
            <a:r>
              <a:rPr lang="fa-IR" altLang="fa-IR" b="1"/>
              <a:t> </a:t>
            </a:r>
          </a:p>
          <a:p>
            <a:pPr>
              <a:lnSpc>
                <a:spcPct val="90000"/>
              </a:lnSpc>
            </a:pPr>
            <a:r>
              <a:rPr lang="fa-IR" altLang="fa-IR" b="1"/>
              <a:t>اعزام نيروها به بخش‌هاي مختلف در صورت نياز</a:t>
            </a:r>
            <a:endParaRPr lang="en-US" altLang="fa-IR" b="1"/>
          </a:p>
          <a:p>
            <a:pPr>
              <a:lnSpc>
                <a:spcPct val="90000"/>
              </a:lnSpc>
            </a:pPr>
            <a:r>
              <a:rPr lang="en-US" altLang="fa-IR" b="1"/>
              <a:t/>
            </a:r>
            <a:br>
              <a:rPr lang="en-US" altLang="fa-IR" b="1"/>
            </a:br>
            <a:r>
              <a:rPr lang="en-US" altLang="fa-IR">
                <a:hlinkClick r:id="" action="ppaction://noaction"/>
              </a:rPr>
              <a:t>[1]</a:t>
            </a:r>
            <a:r>
              <a:rPr lang="en-US" altLang="fa-IR"/>
              <a:t>- Bed manager</a:t>
            </a:r>
          </a:p>
        </p:txBody>
      </p:sp>
    </p:spTree>
    <p:extLst>
      <p:ext uri="{BB962C8B-B14F-4D97-AF65-F5344CB8AC3E}">
        <p14:creationId xmlns:p14="http://schemas.microsoft.com/office/powerpoint/2010/main" val="38679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r"/>
            <a:r>
              <a:rPr lang="fa-IR" altLang="fa-IR" b="1"/>
              <a:t>سرپرستار بخش</a:t>
            </a:r>
            <a:r>
              <a:rPr lang="fa-IR" altLang="fa-IR"/>
              <a:t> </a:t>
            </a:r>
            <a:endParaRPr lang="en-US" altLang="fa-IR"/>
          </a:p>
        </p:txBody>
      </p:sp>
      <p:sp>
        <p:nvSpPr>
          <p:cNvPr id="46083" name="Rectangle 3"/>
          <p:cNvSpPr>
            <a:spLocks noGrp="1" noChangeArrowheads="1"/>
          </p:cNvSpPr>
          <p:nvPr>
            <p:ph type="body" idx="1"/>
          </p:nvPr>
        </p:nvSpPr>
        <p:spPr/>
        <p:txBody>
          <a:bodyPr/>
          <a:lstStyle/>
          <a:p>
            <a:r>
              <a:rPr lang="fa-IR" altLang="fa-IR" sz="3600" b="1"/>
              <a:t>آماده نگه‌داشتن بخش جهت پذيرش بيماران</a:t>
            </a:r>
          </a:p>
          <a:p>
            <a:r>
              <a:rPr lang="fa-IR" altLang="fa-IR" sz="3600" b="1"/>
              <a:t>انتقال يك پرستار كارشناس از هر بخش به واحد درماني به دنبال ايجاد بحران</a:t>
            </a:r>
          </a:p>
          <a:p>
            <a:r>
              <a:rPr lang="fa-IR" altLang="fa-IR" sz="3600" b="1"/>
              <a:t>گزارش تعداد تخت‌ها به واحد پذيرش و تماس با پرسنلي كه در مرخصي به سر برده و يا آف هستند جهت برگشت فوري به محيط كار</a:t>
            </a:r>
          </a:p>
        </p:txBody>
      </p:sp>
    </p:spTree>
    <p:extLst>
      <p:ext uri="{BB962C8B-B14F-4D97-AF65-F5344CB8AC3E}">
        <p14:creationId xmlns:p14="http://schemas.microsoft.com/office/powerpoint/2010/main" val="305398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r"/>
            <a:r>
              <a:rPr lang="fa-IR" altLang="fa-IR" b="1"/>
              <a:t>سرپرستار بخش</a:t>
            </a:r>
            <a:endParaRPr lang="en-US" altLang="fa-IR" b="1"/>
          </a:p>
        </p:txBody>
      </p:sp>
      <p:sp>
        <p:nvSpPr>
          <p:cNvPr id="47107" name="Rectangle 3"/>
          <p:cNvSpPr>
            <a:spLocks noGrp="1" noChangeArrowheads="1"/>
          </p:cNvSpPr>
          <p:nvPr>
            <p:ph type="body" idx="1"/>
          </p:nvPr>
        </p:nvSpPr>
        <p:spPr/>
        <p:txBody>
          <a:bodyPr/>
          <a:lstStyle/>
          <a:p>
            <a:r>
              <a:rPr lang="fa-IR" altLang="fa-IR" sz="3600" b="1"/>
              <a:t>در نظر داشتن پرسنل در حال كار براي پوشش انساني، و محول كردن وظايف به پرسنل جهت مراقبت از بيماران بحراني پذيرش شده به واحد</a:t>
            </a:r>
          </a:p>
          <a:p>
            <a:r>
              <a:rPr lang="fa-IR" altLang="fa-IR" sz="3600" b="1"/>
              <a:t>شناسايي بيماران و مصدوميني كه احتمالاً ترخيص مي‌شوند،و كمك به ترخيص و انتقال آنها</a:t>
            </a:r>
            <a:endParaRPr lang="en-US" altLang="fa-IR" sz="3600" b="1"/>
          </a:p>
          <a:p>
            <a:endParaRPr lang="en-US" altLang="fa-IR" sz="3600" b="1"/>
          </a:p>
        </p:txBody>
      </p:sp>
    </p:spTree>
    <p:extLst>
      <p:ext uri="{BB962C8B-B14F-4D97-AF65-F5344CB8AC3E}">
        <p14:creationId xmlns:p14="http://schemas.microsoft.com/office/powerpoint/2010/main" val="197416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r"/>
            <a:r>
              <a:rPr lang="fa-IR" altLang="fa-IR" b="1"/>
              <a:t>مسئول مراقبت‌هاي پزشكي</a:t>
            </a:r>
            <a:r>
              <a:rPr lang="fa-IR" altLang="fa-IR"/>
              <a:t> </a:t>
            </a:r>
            <a:endParaRPr lang="en-US" altLang="fa-IR"/>
          </a:p>
        </p:txBody>
      </p:sp>
      <p:sp>
        <p:nvSpPr>
          <p:cNvPr id="48131" name="Rectangle 3"/>
          <p:cNvSpPr>
            <a:spLocks noGrp="1" noChangeArrowheads="1"/>
          </p:cNvSpPr>
          <p:nvPr>
            <p:ph type="body" idx="1"/>
          </p:nvPr>
        </p:nvSpPr>
        <p:spPr/>
        <p:txBody>
          <a:bodyPr/>
          <a:lstStyle/>
          <a:p>
            <a:r>
              <a:rPr lang="fa-IR" altLang="fa-IR" b="1"/>
              <a:t>نظارت بر تعيين وظايف محوله هر يك از اعضاء گروه پزشكي</a:t>
            </a:r>
          </a:p>
          <a:p>
            <a:r>
              <a:rPr lang="fa-IR" altLang="fa-IR" b="1"/>
              <a:t>مديريت خدمات جانبي (پاراكلينيكي) و نظارت بر اعمال واحدهاي مربوطه و هماهنگي با مسئول هر واحد</a:t>
            </a:r>
          </a:p>
          <a:p>
            <a:r>
              <a:rPr lang="fa-IR" altLang="fa-IR" b="1"/>
              <a:t>تهيه ليست اقلام دارويي و تجهيزات پزشكي موردنياز و اعلام نيازهاي ضروري و پيش آمده با هماهنگي واحدهاي مربوطه</a:t>
            </a:r>
            <a:r>
              <a:rPr lang="en-US" altLang="fa-IR"/>
              <a:t> </a:t>
            </a:r>
          </a:p>
        </p:txBody>
      </p:sp>
    </p:spTree>
    <p:extLst>
      <p:ext uri="{BB962C8B-B14F-4D97-AF65-F5344CB8AC3E}">
        <p14:creationId xmlns:p14="http://schemas.microsoft.com/office/powerpoint/2010/main" val="2291317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r"/>
            <a:r>
              <a:rPr lang="fa-IR" altLang="fa-IR" b="1"/>
              <a:t>مسئول مراقبت‌هاي پزشكي</a:t>
            </a:r>
            <a:endParaRPr lang="en-US" altLang="fa-IR" b="1"/>
          </a:p>
        </p:txBody>
      </p:sp>
      <p:sp>
        <p:nvSpPr>
          <p:cNvPr id="49155" name="Rectangle 3"/>
          <p:cNvSpPr>
            <a:spLocks noGrp="1" noChangeArrowheads="1"/>
          </p:cNvSpPr>
          <p:nvPr>
            <p:ph type="body" idx="1"/>
          </p:nvPr>
        </p:nvSpPr>
        <p:spPr/>
        <p:txBody>
          <a:bodyPr/>
          <a:lstStyle/>
          <a:p>
            <a:r>
              <a:rPr lang="fa-IR" altLang="fa-IR" b="1"/>
              <a:t>ارتباط با مراكز پاراكلينيكي معين و مديريت ترياژ</a:t>
            </a:r>
          </a:p>
          <a:p>
            <a:r>
              <a:rPr lang="fa-IR" altLang="fa-IR" b="1"/>
              <a:t>بررسي ميزان سلامتي و نيازهاي پزشكي مصدومين و پرسنل</a:t>
            </a:r>
          </a:p>
          <a:p>
            <a:r>
              <a:rPr lang="fa-IR" altLang="fa-IR" b="1"/>
              <a:t>تشخيص بيماري‌ها از نظر اپيدميولوژي و ارائه گزارش به بخش پشتيباني و اداري</a:t>
            </a:r>
          </a:p>
          <a:p>
            <a:r>
              <a:rPr lang="fa-IR" altLang="fa-IR" b="1"/>
              <a:t>ترخيص بيماران الكتيو و بازگشايي بخش‌هاي اضافي با هماهنگي مسئول پرستاري</a:t>
            </a:r>
            <a:r>
              <a:rPr lang="en-US" altLang="fa-IR" b="1"/>
              <a:t> </a:t>
            </a:r>
          </a:p>
        </p:txBody>
      </p:sp>
    </p:spTree>
    <p:extLst>
      <p:ext uri="{BB962C8B-B14F-4D97-AF65-F5344CB8AC3E}">
        <p14:creationId xmlns:p14="http://schemas.microsoft.com/office/powerpoint/2010/main" val="93330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lgn="r"/>
            <a:r>
              <a:rPr lang="fa-IR" altLang="fa-IR" sz="4000" b="1"/>
              <a:t>بخش پشتيباني و اداري و خدماتي</a:t>
            </a:r>
            <a:r>
              <a:rPr lang="fa-IR" altLang="fa-IR" sz="4000"/>
              <a:t> </a:t>
            </a:r>
            <a:br>
              <a:rPr lang="fa-IR" altLang="fa-IR" sz="4000"/>
            </a:br>
            <a:endParaRPr lang="en-US" altLang="fa-IR" sz="4000"/>
          </a:p>
        </p:txBody>
      </p:sp>
      <p:sp>
        <p:nvSpPr>
          <p:cNvPr id="50179" name="Rectangle 3"/>
          <p:cNvSpPr>
            <a:spLocks noGrp="1" noChangeArrowheads="1"/>
          </p:cNvSpPr>
          <p:nvPr>
            <p:ph type="body" idx="1"/>
          </p:nvPr>
        </p:nvSpPr>
        <p:spPr/>
        <p:txBody>
          <a:bodyPr/>
          <a:lstStyle/>
          <a:p>
            <a:pPr>
              <a:lnSpc>
                <a:spcPct val="90000"/>
              </a:lnSpc>
            </a:pPr>
            <a:endParaRPr lang="fa-IR" altLang="fa-IR"/>
          </a:p>
          <a:p>
            <a:pPr>
              <a:lnSpc>
                <a:spcPct val="90000"/>
              </a:lnSpc>
            </a:pPr>
            <a:r>
              <a:rPr lang="fa-IR" altLang="fa-IR" b="1"/>
              <a:t>برقراري كليه تجهيزات اضطراري (آب، برق، سوخت، گاز و ارتباطات) </a:t>
            </a:r>
          </a:p>
          <a:p>
            <a:pPr>
              <a:lnSpc>
                <a:spcPct val="90000"/>
              </a:lnSpc>
            </a:pPr>
            <a:r>
              <a:rPr lang="fa-IR" altLang="fa-IR" b="1" i="1" u="sng"/>
              <a:t>واحد خدمات</a:t>
            </a:r>
            <a:r>
              <a:rPr lang="fa-IR" altLang="fa-IR" b="1"/>
              <a:t> ، تأمين نيروي انساني موردنياز ، انتقال اجساد و متوفيان حادثه</a:t>
            </a:r>
          </a:p>
          <a:p>
            <a:pPr>
              <a:lnSpc>
                <a:spcPct val="90000"/>
              </a:lnSpc>
            </a:pPr>
            <a:r>
              <a:rPr lang="fa-IR" altLang="fa-IR" b="1"/>
              <a:t>انتقال مواد زائد و آلوده به خارج از مركز درماني</a:t>
            </a:r>
          </a:p>
          <a:p>
            <a:pPr>
              <a:lnSpc>
                <a:spcPct val="90000"/>
              </a:lnSpc>
            </a:pPr>
            <a:r>
              <a:rPr lang="fa-IR" altLang="fa-IR" b="1"/>
              <a:t>برپايي چادرهاي انفرادي و توالت‌هاي صحرايي</a:t>
            </a:r>
          </a:p>
          <a:p>
            <a:pPr>
              <a:lnSpc>
                <a:spcPct val="90000"/>
              </a:lnSpc>
            </a:pPr>
            <a:r>
              <a:rPr lang="fa-IR" altLang="fa-IR" b="1"/>
              <a:t>انتقال مصدومين و تخليه مركز درماني در صورت نياز</a:t>
            </a:r>
            <a:r>
              <a:rPr lang="en-US" altLang="fa-IR" b="1"/>
              <a:t> </a:t>
            </a:r>
          </a:p>
        </p:txBody>
      </p:sp>
    </p:spTree>
    <p:extLst>
      <p:ext uri="{BB962C8B-B14F-4D97-AF65-F5344CB8AC3E}">
        <p14:creationId xmlns:p14="http://schemas.microsoft.com/office/powerpoint/2010/main" val="179848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a:r>
              <a:rPr lang="fa-IR" altLang="fa-IR" b="1"/>
              <a:t>مديريت بحران</a:t>
            </a:r>
            <a:endParaRPr lang="en-US" altLang="fa-IR" b="1"/>
          </a:p>
        </p:txBody>
      </p:sp>
      <p:sp>
        <p:nvSpPr>
          <p:cNvPr id="17411" name="Rectangle 3"/>
          <p:cNvSpPr>
            <a:spLocks noGrp="1" noChangeArrowheads="1"/>
          </p:cNvSpPr>
          <p:nvPr>
            <p:ph type="body" idx="1"/>
          </p:nvPr>
        </p:nvSpPr>
        <p:spPr/>
        <p:txBody>
          <a:bodyPr/>
          <a:lstStyle/>
          <a:p>
            <a:pPr algn="just" rtl="1"/>
            <a:r>
              <a:rPr lang="fa-IR" altLang="fa-IR" sz="3600" b="1" dirty="0">
                <a:solidFill>
                  <a:schemeClr val="bg1"/>
                </a:solidFill>
              </a:rPr>
              <a:t>مديريت بحران، علمي كاربردي است كه به وسيله مشاهده سيستماتيك بحران‌ها و تجزيه و تحليل آنها در جستجوي يافتن ابزاري است كه به وسيله آنها بتوان از بروز بحران‌ها، پيشگيري نمود؛ و يا در صورت بروز آن، در خصوص كاهش اثرات آن، آمادگي لازم، امداد رساني سريع، و به بهبودي اوضاع اقدام نمود.</a:t>
            </a:r>
            <a:r>
              <a:rPr lang="en-US" altLang="fa-IR" sz="3600" b="1" dirty="0">
                <a:solidFill>
                  <a:schemeClr val="bg1"/>
                </a:solidFill>
              </a:rPr>
              <a:t> </a:t>
            </a:r>
          </a:p>
        </p:txBody>
      </p:sp>
    </p:spTree>
    <p:extLst>
      <p:ext uri="{BB962C8B-B14F-4D97-AF65-F5344CB8AC3E}">
        <p14:creationId xmlns:p14="http://schemas.microsoft.com/office/powerpoint/2010/main" val="419194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r"/>
            <a:r>
              <a:rPr lang="fa-IR" altLang="fa-IR" b="1" i="1" u="sng"/>
              <a:t>واحد خدمات</a:t>
            </a:r>
            <a:endParaRPr lang="en-US" altLang="fa-IR" b="1" i="1" u="sng"/>
          </a:p>
        </p:txBody>
      </p:sp>
      <p:sp>
        <p:nvSpPr>
          <p:cNvPr id="51203" name="Rectangle 3"/>
          <p:cNvSpPr>
            <a:spLocks noGrp="1" noChangeArrowheads="1"/>
          </p:cNvSpPr>
          <p:nvPr>
            <p:ph type="body" idx="1"/>
          </p:nvPr>
        </p:nvSpPr>
        <p:spPr/>
        <p:txBody>
          <a:bodyPr/>
          <a:lstStyle/>
          <a:p>
            <a:r>
              <a:rPr lang="fa-IR" altLang="fa-IR" sz="3600" b="1"/>
              <a:t>تعيين نيازهاي خدماتي پشتيباني لازم</a:t>
            </a:r>
          </a:p>
          <a:p>
            <a:r>
              <a:rPr lang="fa-IR" altLang="fa-IR" sz="3600" b="1"/>
              <a:t>كنترل بيماري‌ها از نظر اپيدميولوژي</a:t>
            </a:r>
          </a:p>
          <a:p>
            <a:r>
              <a:rPr lang="fa-IR" altLang="fa-IR" sz="3600" b="1"/>
              <a:t>اطمينان سازي از ايمني پرسنل و بيمار</a:t>
            </a:r>
          </a:p>
          <a:p>
            <a:r>
              <a:rPr lang="fa-IR" altLang="fa-IR" sz="3600" b="1"/>
              <a:t>مستندسازي شرح وقايع و ميزان استفاده از منابع</a:t>
            </a:r>
          </a:p>
          <a:p>
            <a:r>
              <a:rPr lang="fa-IR" altLang="fa-IR" sz="3600" b="1"/>
              <a:t>طبقه‌بندي درخواست‌هاي خدماتي</a:t>
            </a:r>
            <a:endParaRPr lang="en-US" altLang="fa-IR" sz="3600" b="1"/>
          </a:p>
        </p:txBody>
      </p:sp>
    </p:spTree>
    <p:extLst>
      <p:ext uri="{BB962C8B-B14F-4D97-AF65-F5344CB8AC3E}">
        <p14:creationId xmlns:p14="http://schemas.microsoft.com/office/powerpoint/2010/main" val="297344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r"/>
            <a:r>
              <a:rPr lang="fa-IR" altLang="fa-IR" b="1"/>
              <a:t>واحد نقليه</a:t>
            </a:r>
            <a:endParaRPr lang="en-US" altLang="fa-IR" b="1"/>
          </a:p>
        </p:txBody>
      </p:sp>
      <p:sp>
        <p:nvSpPr>
          <p:cNvPr id="52227" name="Rectangle 3"/>
          <p:cNvSpPr>
            <a:spLocks noGrp="1" noChangeArrowheads="1"/>
          </p:cNvSpPr>
          <p:nvPr>
            <p:ph type="body" idx="1"/>
          </p:nvPr>
        </p:nvSpPr>
        <p:spPr/>
        <p:txBody>
          <a:bodyPr/>
          <a:lstStyle/>
          <a:p>
            <a:r>
              <a:rPr lang="fa-IR" altLang="fa-IR" sz="2800" b="1"/>
              <a:t>واحد نقليه،</a:t>
            </a:r>
            <a:r>
              <a:rPr lang="fa-IR" altLang="fa-IR" sz="2800"/>
              <a:t> حمل و نقل اضطراري و بسيج كليه امكانات ترابري</a:t>
            </a:r>
            <a:endParaRPr lang="fa-IR" altLang="fa-IR" sz="2800" b="1"/>
          </a:p>
          <a:p>
            <a:r>
              <a:rPr lang="fa-IR" altLang="fa-IR" sz="2800" b="1"/>
              <a:t>واحد تداركات،</a:t>
            </a:r>
            <a:r>
              <a:rPr lang="fa-IR" altLang="fa-IR" sz="2800"/>
              <a:t> جمع‌آوري كمك‌هاي مردمي و ارسال آن به واحدها با هماهنگي واحد انبار و تأمين سريع مايحتاج موردنياز (غذا و آب و ...) اعلام شده و برنامه‌ريزي شده</a:t>
            </a:r>
          </a:p>
          <a:p>
            <a:r>
              <a:rPr lang="fa-IR" altLang="fa-IR" sz="2800" b="1"/>
              <a:t>واحد انبار،</a:t>
            </a:r>
            <a:r>
              <a:rPr lang="fa-IR" altLang="fa-IR" sz="2800"/>
              <a:t> وظيفه بازگشايي انبار و در دسترس قرار دادن مايحتاج موردنياز، گزارش مداوم به مدير سامانه از منابع موجود انبار و تهيه ليست‌هاي موردنياز جهت جايگزيني منابع و همچنين استفاده از فضاهاي موجود جهت نگهداري كالاهاي ارسالي و اهدائي </a:t>
            </a:r>
            <a:endParaRPr lang="en-US" altLang="fa-IR" sz="2800"/>
          </a:p>
        </p:txBody>
      </p:sp>
    </p:spTree>
    <p:extLst>
      <p:ext uri="{BB962C8B-B14F-4D97-AF65-F5344CB8AC3E}">
        <p14:creationId xmlns:p14="http://schemas.microsoft.com/office/powerpoint/2010/main" val="365925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r"/>
            <a:r>
              <a:rPr lang="fa-IR" altLang="fa-IR" b="1"/>
              <a:t>واحد حضور و غياب</a:t>
            </a:r>
            <a:endParaRPr lang="en-US" altLang="fa-IR" b="1"/>
          </a:p>
        </p:txBody>
      </p:sp>
      <p:sp>
        <p:nvSpPr>
          <p:cNvPr id="53251" name="Rectangle 3"/>
          <p:cNvSpPr>
            <a:spLocks noGrp="1" noChangeArrowheads="1"/>
          </p:cNvSpPr>
          <p:nvPr>
            <p:ph type="body" idx="1"/>
          </p:nvPr>
        </p:nvSpPr>
        <p:spPr/>
        <p:txBody>
          <a:bodyPr/>
          <a:lstStyle/>
          <a:p>
            <a:pPr>
              <a:lnSpc>
                <a:spcPct val="90000"/>
              </a:lnSpc>
            </a:pPr>
            <a:r>
              <a:rPr lang="fa-IR" altLang="fa-IR" b="1"/>
              <a:t>واحد حضور و غياب،</a:t>
            </a:r>
            <a:r>
              <a:rPr lang="fa-IR" altLang="fa-IR"/>
              <a:t> فراخواني پرسنل غيركشيك و نيروهاي داوطلب طبق برنامه‌ريزي انجام شده، ثبت ساعت‌هاي كاري افراد حاضر در مركز درماني و گزارش ترك پرسنل كشيك به مدير سامانه و گزارش آماري پرسنل به مدير سامانه</a:t>
            </a:r>
            <a:endParaRPr lang="fa-IR" altLang="fa-IR" b="1"/>
          </a:p>
          <a:p>
            <a:pPr>
              <a:lnSpc>
                <a:spcPct val="90000"/>
              </a:lnSpc>
            </a:pPr>
            <a:r>
              <a:rPr lang="fa-IR" altLang="fa-IR" b="1"/>
              <a:t>بخش مالي،</a:t>
            </a:r>
            <a:r>
              <a:rPr lang="fa-IR" altLang="fa-IR"/>
              <a:t> وظيفه ثبت و نگهداري فاكتورهاي كليه اقلام خريداري شده، و تماس مستمر و مشورت با مدير سامانه در مورد هزينه‌ها، و برآورد خسارت، به منظور گزارش به فرمانده سامانه و در نهايت طبقه‌بندي درخواست</a:t>
            </a:r>
            <a:endParaRPr lang="en-US" altLang="fa-IR"/>
          </a:p>
        </p:txBody>
      </p:sp>
    </p:spTree>
    <p:extLst>
      <p:ext uri="{BB962C8B-B14F-4D97-AF65-F5344CB8AC3E}">
        <p14:creationId xmlns:p14="http://schemas.microsoft.com/office/powerpoint/2010/main" val="10474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
            <a:ext cx="7772400" cy="914400"/>
          </a:xfrm>
        </p:spPr>
        <p:txBody>
          <a:bodyPr>
            <a:normAutofit/>
          </a:bodyPr>
          <a:lstStyle/>
          <a:p>
            <a:pPr algn="r" rtl="1"/>
            <a:r>
              <a:rPr lang="fa-IR" sz="4800" b="1" dirty="0">
                <a:solidFill>
                  <a:srgbClr val="FF0000"/>
                </a:solidFill>
                <a:cs typeface="B Nazanin" pitchFamily="2" charset="-78"/>
              </a:rPr>
              <a:t>5- </a:t>
            </a:r>
            <a:r>
              <a:rPr lang="fa-IR" sz="4800" b="1" u="sng" dirty="0">
                <a:solidFill>
                  <a:srgbClr val="FF0000"/>
                </a:solidFill>
                <a:cs typeface="B Nazanin" pitchFamily="2" charset="-78"/>
              </a:rPr>
              <a:t>آشناسازي پرسنل با برنامه</a:t>
            </a:r>
            <a:r>
              <a:rPr lang="fa-IR" sz="4800" b="1" dirty="0">
                <a:solidFill>
                  <a:srgbClr val="FF0000"/>
                </a:solidFill>
                <a:cs typeface="B Nazanin" pitchFamily="2" charset="-78"/>
              </a:rPr>
              <a:t> </a:t>
            </a:r>
            <a:endParaRPr lang="en-US" sz="4800" dirty="0">
              <a:solidFill>
                <a:srgbClr val="FF0000"/>
              </a:solidFill>
              <a:cs typeface="B Nazanin" pitchFamily="2" charset="-78"/>
            </a:endParaRPr>
          </a:p>
        </p:txBody>
      </p:sp>
      <p:sp>
        <p:nvSpPr>
          <p:cNvPr id="3" name="Subtitle 2"/>
          <p:cNvSpPr>
            <a:spLocks noGrp="1"/>
          </p:cNvSpPr>
          <p:nvPr>
            <p:ph type="subTitle" idx="1"/>
          </p:nvPr>
        </p:nvSpPr>
        <p:spPr>
          <a:xfrm>
            <a:off x="228600" y="1295400"/>
            <a:ext cx="8610600" cy="5334000"/>
          </a:xfrm>
        </p:spPr>
        <p:txBody>
          <a:bodyPr>
            <a:normAutofit/>
          </a:bodyPr>
          <a:lstStyle/>
          <a:p>
            <a:pPr algn="just"/>
            <a:r>
              <a:rPr lang="fa-IR" sz="2400" b="1" dirty="0">
                <a:solidFill>
                  <a:schemeClr val="tx1"/>
                </a:solidFill>
                <a:cs typeface="B Nazanin" pitchFamily="2" charset="-78"/>
              </a:rPr>
              <a:t>دراين مرحله از طريق برگزاري كلاسهاي آموزشي و سخنراني ، پرسنل باكليات برنامه مقابله با حوادث غيرمترقبه آشنا مي‌شوند. </a:t>
            </a:r>
            <a:br>
              <a:rPr lang="fa-IR" sz="2400" b="1" dirty="0">
                <a:solidFill>
                  <a:schemeClr val="tx1"/>
                </a:solidFill>
                <a:cs typeface="B Nazanin" pitchFamily="2" charset="-78"/>
              </a:rPr>
            </a:br>
            <a:r>
              <a:rPr lang="fa-IR" sz="2400" b="1" dirty="0">
                <a:solidFill>
                  <a:schemeClr val="tx1"/>
                </a:solidFill>
                <a:cs typeface="B Nazanin" pitchFamily="2" charset="-78"/>
              </a:rPr>
              <a:t>دراين جا لازم است به 3 نكته مهم توجه كافي مبذول شود: </a:t>
            </a:r>
            <a:br>
              <a:rPr lang="fa-IR" sz="2400" b="1" dirty="0">
                <a:solidFill>
                  <a:schemeClr val="tx1"/>
                </a:solidFill>
                <a:cs typeface="B Nazanin" pitchFamily="2" charset="-78"/>
              </a:rPr>
            </a:br>
            <a:r>
              <a:rPr lang="fa-IR" sz="2400" b="1" dirty="0">
                <a:solidFill>
                  <a:schemeClr val="accent2"/>
                </a:solidFill>
                <a:cs typeface="B Nazanin" pitchFamily="2" charset="-78"/>
              </a:rPr>
              <a:t>الف</a:t>
            </a:r>
            <a:r>
              <a:rPr lang="fa-IR" sz="2400" b="1" dirty="0">
                <a:solidFill>
                  <a:schemeClr val="tx1"/>
                </a:solidFill>
                <a:cs typeface="B Nazanin" pitchFamily="2" charset="-78"/>
              </a:rPr>
              <a:t> ـ كليه پرسنل بايد دوره هاي آموزشي طراحي شده را طي نمايند.</a:t>
            </a:r>
            <a:br>
              <a:rPr lang="fa-IR" sz="2400" b="1" dirty="0">
                <a:solidFill>
                  <a:schemeClr val="tx1"/>
                </a:solidFill>
                <a:cs typeface="B Nazanin" pitchFamily="2" charset="-78"/>
              </a:rPr>
            </a:br>
            <a:r>
              <a:rPr lang="fa-IR" sz="2400" b="1" dirty="0">
                <a:solidFill>
                  <a:schemeClr val="accent2"/>
                </a:solidFill>
                <a:cs typeface="B Nazanin" pitchFamily="2" charset="-78"/>
              </a:rPr>
              <a:t>ب </a:t>
            </a:r>
            <a:r>
              <a:rPr lang="fa-IR" sz="2400" b="1" dirty="0">
                <a:solidFill>
                  <a:schemeClr val="tx1"/>
                </a:solidFill>
                <a:cs typeface="B Nazanin" pitchFamily="2" charset="-78"/>
              </a:rPr>
              <a:t>ـ پرسنل لازم است نه تنها با شرح وظايف خود در برنامه آشنا شوند ، بلكه بايد ازشرح وظايف ديگرپرسنل نيز آگاه گردند. اين امر مانع رها كردن وظايف اصلي افراد ، جهت انجام ديگر وظايف ميگردد.</a:t>
            </a:r>
            <a:br>
              <a:rPr lang="fa-IR" sz="2400" b="1" dirty="0">
                <a:solidFill>
                  <a:schemeClr val="tx1"/>
                </a:solidFill>
                <a:cs typeface="B Nazanin" pitchFamily="2" charset="-78"/>
              </a:rPr>
            </a:br>
            <a:r>
              <a:rPr lang="fa-IR" sz="2400" b="1" dirty="0">
                <a:solidFill>
                  <a:schemeClr val="accent2"/>
                </a:solidFill>
                <a:cs typeface="B Nazanin" pitchFamily="2" charset="-78"/>
              </a:rPr>
              <a:t>ج</a:t>
            </a:r>
            <a:r>
              <a:rPr lang="fa-IR" sz="2400" b="1" dirty="0">
                <a:solidFill>
                  <a:schemeClr val="tx1"/>
                </a:solidFill>
                <a:cs typeface="B Nazanin" pitchFamily="2" charset="-78"/>
              </a:rPr>
              <a:t> ـ دوره هاي آموزشي بايد علاوه بر مبحث مديريت بحران ، ساير نيازهاي آموزشي پرسنل همچون ترياژ ،‌ نحوه مقابله با حوادث غيرمترقبه مختلف ، پشتيباني رواني دربحران ها ، كنترل عفونت درحوادث غيرمترقبه و غيره را نيز دربر </a:t>
            </a:r>
            <a:r>
              <a:rPr lang="fa-IR" sz="2400" b="1" dirty="0" smtClean="0">
                <a:solidFill>
                  <a:schemeClr val="tx1"/>
                </a:solidFill>
                <a:cs typeface="B Nazanin" pitchFamily="2" charset="-78"/>
              </a:rPr>
              <a:t>گيرد</a:t>
            </a:r>
          </a:p>
        </p:txBody>
      </p:sp>
    </p:spTree>
    <p:extLst>
      <p:ext uri="{BB962C8B-B14F-4D97-AF65-F5344CB8AC3E}">
        <p14:creationId xmlns:p14="http://schemas.microsoft.com/office/powerpoint/2010/main" val="33771500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1"/>
            <a:ext cx="7772400" cy="1143000"/>
          </a:xfrm>
        </p:spPr>
        <p:txBody>
          <a:bodyPr/>
          <a:lstStyle/>
          <a:p>
            <a:pPr algn="r" rtl="1"/>
            <a:r>
              <a:rPr lang="fa-IR" b="1" dirty="0">
                <a:solidFill>
                  <a:srgbClr val="FF0000"/>
                </a:solidFill>
                <a:cs typeface="B Nazanin" pitchFamily="2" charset="-78"/>
              </a:rPr>
              <a:t>6</a:t>
            </a:r>
            <a:r>
              <a:rPr lang="fa-IR" b="1" u="sng" dirty="0">
                <a:solidFill>
                  <a:srgbClr val="FF0000"/>
                </a:solidFill>
                <a:cs typeface="B Nazanin" pitchFamily="2" charset="-78"/>
              </a:rPr>
              <a:t>- برگزاري كارگاه هاي توجيهي</a:t>
            </a:r>
            <a:endParaRPr lang="en-US" dirty="0">
              <a:solidFill>
                <a:srgbClr val="FF0000"/>
              </a:solidFill>
              <a:cs typeface="B Nazanin" pitchFamily="2" charset="-78"/>
            </a:endParaRPr>
          </a:p>
        </p:txBody>
      </p:sp>
      <p:sp>
        <p:nvSpPr>
          <p:cNvPr id="3" name="Subtitle 2"/>
          <p:cNvSpPr>
            <a:spLocks noGrp="1"/>
          </p:cNvSpPr>
          <p:nvPr>
            <p:ph type="subTitle" idx="1"/>
          </p:nvPr>
        </p:nvSpPr>
        <p:spPr>
          <a:xfrm>
            <a:off x="381000" y="1752600"/>
            <a:ext cx="8382000" cy="5257800"/>
          </a:xfrm>
        </p:spPr>
        <p:txBody>
          <a:bodyPr>
            <a:normAutofit/>
          </a:bodyPr>
          <a:lstStyle/>
          <a:p>
            <a:pPr algn="just" rtl="1"/>
            <a:r>
              <a:rPr lang="fa-IR" sz="2800" b="1" dirty="0">
                <a:solidFill>
                  <a:schemeClr val="tx1"/>
                </a:solidFill>
                <a:cs typeface="B Nazanin" pitchFamily="2" charset="-78"/>
              </a:rPr>
              <a:t>مرحله بعدي پياده سازي سيستم مديريت بحرا ن مراكز درماني ،  برگزاري كارگاههاي توجيهي شرح وظايف براي اعضاي هر واحد بصورت اختصاصي و در قدم بعد براي هر بخش با واحدهاي زير مجموعه همان بخش است. دراين كارگاهها با مطرح كردن يك سناريوي از قبل طراحي شده ، ميزان آشنايي افراد و واحدها ، با شرح وظايف محوله سنجيده شده و اشكالات آنها دراين زمينه ، مرتفع ميگردد</a:t>
            </a:r>
            <a:r>
              <a:rPr lang="fa-IR" sz="2800" b="1" dirty="0" smtClean="0">
                <a:solidFill>
                  <a:schemeClr val="tx1"/>
                </a:solidFill>
                <a:cs typeface="B Nazanin" pitchFamily="2" charset="-78"/>
              </a:rPr>
              <a:t>.</a:t>
            </a:r>
          </a:p>
          <a:p>
            <a:pPr algn="r" rtl="1"/>
            <a:endParaRPr lang="en-US" dirty="0">
              <a:solidFill>
                <a:schemeClr val="bg1">
                  <a:lumMod val="95000"/>
                </a:schemeClr>
              </a:solidFill>
              <a:cs typeface="B Nazanin" pitchFamily="2" charset="-78"/>
            </a:endParaRPr>
          </a:p>
          <a:p>
            <a:pPr algn="r" rtl="1"/>
            <a:endParaRPr lang="en-US" dirty="0">
              <a:solidFill>
                <a:schemeClr val="bg1">
                  <a:lumMod val="95000"/>
                </a:schemeClr>
              </a:solidFill>
              <a:cs typeface="B Nazanin" pitchFamily="2" charset="-78"/>
            </a:endParaRPr>
          </a:p>
        </p:txBody>
      </p:sp>
    </p:spTree>
    <p:extLst>
      <p:ext uri="{BB962C8B-B14F-4D97-AF65-F5344CB8AC3E}">
        <p14:creationId xmlns:p14="http://schemas.microsoft.com/office/powerpoint/2010/main" val="3906578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
            <a:ext cx="7772400" cy="1470025"/>
          </a:xfrm>
        </p:spPr>
        <p:txBody>
          <a:bodyPr>
            <a:normAutofit fontScale="90000"/>
          </a:bodyPr>
          <a:lstStyle/>
          <a:p>
            <a:pPr algn="r" rtl="1"/>
            <a:r>
              <a:rPr lang="fa-IR" b="1" dirty="0">
                <a:solidFill>
                  <a:srgbClr val="FF0000"/>
                </a:solidFill>
                <a:cs typeface="B Nazanin" pitchFamily="2" charset="-78"/>
              </a:rPr>
              <a:t>7- </a:t>
            </a:r>
            <a:r>
              <a:rPr lang="fa-IR" b="1" u="sng" dirty="0">
                <a:solidFill>
                  <a:srgbClr val="FF0000"/>
                </a:solidFill>
                <a:cs typeface="B Nazanin" pitchFamily="2" charset="-78"/>
              </a:rPr>
              <a:t>برگزاري مانورهاي عملياتي محدود</a:t>
            </a:r>
            <a:r>
              <a:rPr lang="fa-IR" b="1" dirty="0">
                <a:solidFill>
                  <a:srgbClr val="FF0000"/>
                </a:solidFill>
                <a:cs typeface="B Nazanin" pitchFamily="2" charset="-78"/>
              </a:rPr>
              <a:t>:  </a:t>
            </a:r>
            <a:endParaRPr lang="en-US" dirty="0">
              <a:solidFill>
                <a:srgbClr val="FF0000"/>
              </a:solidFill>
              <a:cs typeface="B Nazanin" pitchFamily="2" charset="-78"/>
            </a:endParaRPr>
          </a:p>
        </p:txBody>
      </p:sp>
      <p:sp>
        <p:nvSpPr>
          <p:cNvPr id="3" name="Subtitle 2"/>
          <p:cNvSpPr>
            <a:spLocks noGrp="1"/>
          </p:cNvSpPr>
          <p:nvPr>
            <p:ph type="subTitle" idx="1"/>
          </p:nvPr>
        </p:nvSpPr>
        <p:spPr>
          <a:xfrm>
            <a:off x="381000" y="1752600"/>
            <a:ext cx="8382000" cy="4953000"/>
          </a:xfrm>
        </p:spPr>
        <p:txBody>
          <a:bodyPr>
            <a:normAutofit/>
          </a:bodyPr>
          <a:lstStyle/>
          <a:p>
            <a:pPr algn="just" rtl="1"/>
            <a:r>
              <a:rPr lang="fa-IR" sz="2800" b="1" dirty="0">
                <a:solidFill>
                  <a:schemeClr val="tx1"/>
                </a:solidFill>
                <a:cs typeface="B Nazanin" pitchFamily="2" charset="-78"/>
              </a:rPr>
              <a:t>دراين گام با مطرح كردن و پياده سازي سناريوي ازقبل طراحي شده ، ميزان آشنايي و آمادگي عملي افراد و واحدها براي اجراي شرح وظايف محوله ، بصورت اختصاصي براي هر واحد و در قدم بعد براي هربخش با واحدهاي زير مجموعه همان بخش بصورت شبيه سازي شده و عملاً مورد سنجش قرارگرفته واشكالات افراد ، واحدها وبخشها ، تعيين و مرتفع </a:t>
            </a:r>
            <a:r>
              <a:rPr lang="fa-IR" sz="2800" b="1" dirty="0" smtClean="0">
                <a:solidFill>
                  <a:schemeClr val="tx1"/>
                </a:solidFill>
                <a:cs typeface="B Nazanin" pitchFamily="2" charset="-78"/>
              </a:rPr>
              <a:t>ميگردد</a:t>
            </a:r>
          </a:p>
          <a:p>
            <a:pPr algn="r" rtl="1"/>
            <a:endParaRPr lang="fa-IR" sz="3600" b="1" dirty="0">
              <a:solidFill>
                <a:schemeClr val="bg1">
                  <a:lumMod val="95000"/>
                </a:schemeClr>
              </a:solidFill>
              <a:cs typeface="B Nazanin" pitchFamily="2" charset="-78"/>
            </a:endParaRPr>
          </a:p>
        </p:txBody>
      </p:sp>
    </p:spTree>
    <p:extLst>
      <p:ext uri="{BB962C8B-B14F-4D97-AF65-F5344CB8AC3E}">
        <p14:creationId xmlns:p14="http://schemas.microsoft.com/office/powerpoint/2010/main" val="20523756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fa-IR" b="1" dirty="0"/>
              <a:t>نوع تمرین:</a:t>
            </a:r>
            <a:endParaRPr lang="en-US" dirty="0"/>
          </a:p>
          <a:p>
            <a:r>
              <a:rPr lang="en-US" b="1" dirty="0" smtClean="0"/>
              <a:t>:</a:t>
            </a:r>
            <a:r>
              <a:rPr lang="fa-IR" b="1" dirty="0" smtClean="0"/>
              <a:t>  مانور دور میزی</a:t>
            </a:r>
            <a:r>
              <a:rPr lang="en-US" b="1" dirty="0" smtClean="0"/>
              <a:t> </a:t>
            </a:r>
            <a:r>
              <a:rPr lang="en-US" b="1" dirty="0"/>
              <a:t>Table top</a:t>
            </a:r>
            <a:r>
              <a:rPr lang="en-US" dirty="0"/>
              <a:t> </a:t>
            </a:r>
            <a:r>
              <a:rPr lang="fa-IR" dirty="0"/>
              <a:t>شبیه سازی بحران و پیشنهاد و به چالش کشیدن برنامه های عملیاتی برای مقابله با آن </a:t>
            </a:r>
            <a:endParaRPr lang="en-US" dirty="0"/>
          </a:p>
          <a:p>
            <a:r>
              <a:rPr lang="fa-IR" b="1" dirty="0"/>
              <a:t>اهداف تمرین:</a:t>
            </a:r>
            <a:endParaRPr lang="en-US" dirty="0"/>
          </a:p>
          <a:p>
            <a:pPr lvl="0"/>
            <a:r>
              <a:rPr lang="fa-IR" dirty="0"/>
              <a:t>پایش چگونگی انجام هماهنگی بین واحدها در صورت بروز شرایط اظطراری</a:t>
            </a:r>
            <a:endParaRPr lang="en-US" dirty="0"/>
          </a:p>
          <a:p>
            <a:pPr lvl="0"/>
            <a:r>
              <a:rPr lang="fa-IR" dirty="0"/>
              <a:t>ارزیابی چگونگی اطلاع رسانی به واحدهای امداد رسان از طریق پرسنل مشغول به کار در واحد مربوطه</a:t>
            </a:r>
            <a:endParaRPr lang="en-US" dirty="0"/>
          </a:p>
          <a:p>
            <a:pPr lvl="0"/>
            <a:r>
              <a:rPr lang="fa-IR" dirty="0"/>
              <a:t>بررسی مسیرها و راه های دسترسی موجود و نحوه نجات مصدوم یا مصدومین</a:t>
            </a:r>
            <a:endParaRPr lang="en-US" dirty="0"/>
          </a:p>
          <a:p>
            <a:pPr lvl="0"/>
            <a:r>
              <a:rPr lang="fa-IR" dirty="0"/>
              <a:t>آموزش پرسنل جهت انجام عملیات اطفای حریق</a:t>
            </a:r>
            <a:endParaRPr lang="en-US" dirty="0"/>
          </a:p>
          <a:p>
            <a:pPr lvl="0"/>
            <a:r>
              <a:rPr lang="fa-IR" dirty="0"/>
              <a:t>ارزیابی و بررسی عملکرد اعضای کمیته بحران</a:t>
            </a:r>
            <a:endParaRPr lang="en-US" dirty="0"/>
          </a:p>
          <a:p>
            <a:pPr lvl="0"/>
            <a:r>
              <a:rPr lang="fa-IR" dirty="0"/>
              <a:t>شناسایی پتانسیل های بحران و ایجاد کننده شرایط اظطراری</a:t>
            </a:r>
            <a:endParaRPr lang="en-US" dirty="0"/>
          </a:p>
          <a:p>
            <a:pPr lvl="0"/>
            <a:r>
              <a:rPr lang="fa-IR" dirty="0"/>
              <a:t>بررسی میزان آگاهی و مهارت افراد در واکنش به شرایط اظطراری بوجود آمده</a:t>
            </a:r>
            <a:endParaRPr lang="en-US" dirty="0"/>
          </a:p>
          <a:p>
            <a:endParaRPr lang="en-US"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66</a:t>
            </a:fld>
            <a:endParaRPr lang="en-US"/>
          </a:p>
        </p:txBody>
      </p:sp>
      <p:sp>
        <p:nvSpPr>
          <p:cNvPr id="4" name="Title 3"/>
          <p:cNvSpPr>
            <a:spLocks noGrp="1"/>
          </p:cNvSpPr>
          <p:nvPr>
            <p:ph type="title"/>
          </p:nvPr>
        </p:nvSpPr>
        <p:spPr/>
        <p:txBody>
          <a:bodyPr>
            <a:normAutofit fontScale="90000"/>
          </a:bodyPr>
          <a:lstStyle/>
          <a:p>
            <a:pPr algn="ctr"/>
            <a:r>
              <a:rPr lang="fa-IR" dirty="0">
                <a:effectLst/>
              </a:rPr>
              <a:t>عنوان سناریو: بروز آتش سوزی در طبقه اول بخش بلوک زایمان </a:t>
            </a:r>
            <a:endParaRPr lang="en-US" dirty="0"/>
          </a:p>
        </p:txBody>
      </p:sp>
    </p:spTree>
    <p:extLst>
      <p:ext uri="{BB962C8B-B14F-4D97-AF65-F5344CB8AC3E}">
        <p14:creationId xmlns:p14="http://schemas.microsoft.com/office/powerpoint/2010/main" val="1578203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sz="4000" dirty="0" smtClean="0">
                <a:cs typeface="B Nazanin" panose="00000400000000000000" pitchFamily="2" charset="-78"/>
              </a:rPr>
              <a:t>در 1396/5/1 </a:t>
            </a:r>
            <a:r>
              <a:rPr lang="fa-IR" sz="4000" dirty="0">
                <a:cs typeface="B Nazanin" panose="00000400000000000000" pitchFamily="2" charset="-78"/>
              </a:rPr>
              <a:t>در ساعت 10:30 روز </a:t>
            </a:r>
            <a:r>
              <a:rPr lang="fa-IR" sz="4000" dirty="0" smtClean="0">
                <a:cs typeface="B Nazanin" panose="00000400000000000000" pitchFamily="2" charset="-78"/>
              </a:rPr>
              <a:t>یک </a:t>
            </a:r>
            <a:r>
              <a:rPr lang="fa-IR" sz="4000" dirty="0">
                <a:cs typeface="B Nazanin" panose="00000400000000000000" pitchFamily="2" charset="-78"/>
              </a:rPr>
              <a:t>شنبه آتش سوزی در اتاق انتهایی بخش بلوک زایمان واقع در طبقه ی اول با رخ می دهد. یکی از ماماهایی که در آن اتاق مشغول به کار با بیماران می باشد وحشت زده سریعا مسئول بخش را صدا می زند.</a:t>
            </a:r>
            <a:endParaRPr lang="en-US" sz="4000" dirty="0">
              <a:cs typeface="B Nazanin" panose="00000400000000000000" pitchFamily="2" charset="-78"/>
            </a:endParaRPr>
          </a:p>
          <a:p>
            <a:endParaRPr lang="en-US"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67</a:t>
            </a:fld>
            <a:endParaRPr lang="en-US"/>
          </a:p>
        </p:txBody>
      </p:sp>
      <p:sp>
        <p:nvSpPr>
          <p:cNvPr id="4" name="Title 3"/>
          <p:cNvSpPr>
            <a:spLocks noGrp="1"/>
          </p:cNvSpPr>
          <p:nvPr>
            <p:ph type="title"/>
          </p:nvPr>
        </p:nvSpPr>
        <p:spPr/>
        <p:txBody>
          <a:bodyPr>
            <a:normAutofit fontScale="90000"/>
          </a:bodyPr>
          <a:lstStyle/>
          <a:p>
            <a:pPr lvl="0" algn="ctr"/>
            <a:r>
              <a:rPr lang="fa-IR" dirty="0"/>
              <a:t>سناریو:</a:t>
            </a:r>
            <a:r>
              <a:rPr lang="en-US" dirty="0"/>
              <a:t/>
            </a:r>
            <a:br>
              <a:rPr lang="en-US" dirty="0"/>
            </a:br>
            <a:endParaRPr lang="en-US" dirty="0"/>
          </a:p>
        </p:txBody>
      </p:sp>
    </p:spTree>
    <p:extLst>
      <p:ext uri="{BB962C8B-B14F-4D97-AF65-F5344CB8AC3E}">
        <p14:creationId xmlns:p14="http://schemas.microsoft.com/office/powerpoint/2010/main" val="190324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87337099"/>
              </p:ext>
            </p:extLst>
          </p:nvPr>
        </p:nvGraphicFramePr>
        <p:xfrm>
          <a:off x="-1" y="45348"/>
          <a:ext cx="9144001" cy="6812651"/>
        </p:xfrm>
        <a:graphic>
          <a:graphicData uri="http://schemas.openxmlformats.org/drawingml/2006/table">
            <a:tbl>
              <a:tblPr rtl="1" firstRow="1" firstCol="1" bandRow="1">
                <a:tableStyleId>{5C22544A-7EE6-4342-B048-85BDC9FD1C3A}</a:tableStyleId>
              </a:tblPr>
              <a:tblGrid>
                <a:gridCol w="786774"/>
                <a:gridCol w="2964767"/>
                <a:gridCol w="1801450"/>
                <a:gridCol w="1795505"/>
                <a:gridCol w="1795505"/>
              </a:tblGrid>
              <a:tr h="445144">
                <a:tc>
                  <a:txBody>
                    <a:bodyPr/>
                    <a:lstStyle/>
                    <a:p>
                      <a:pPr algn="r" rtl="1">
                        <a:lnSpc>
                          <a:spcPct val="115000"/>
                        </a:lnSpc>
                        <a:spcAft>
                          <a:spcPts val="0"/>
                        </a:spcAft>
                      </a:pPr>
                      <a:r>
                        <a:rPr lang="fa-IR" sz="900" dirty="0">
                          <a:effectLst/>
                        </a:rPr>
                        <a:t>ردیف </a:t>
                      </a:r>
                      <a:endParaRPr lang="en-US" sz="600" dirty="0">
                        <a:effectLst/>
                        <a:latin typeface="Calibri"/>
                        <a:ea typeface="Calibri"/>
                        <a:cs typeface="Arial"/>
                      </a:endParaRPr>
                    </a:p>
                  </a:txBody>
                  <a:tcPr marL="39532" marR="39532" marT="0" marB="0"/>
                </a:tc>
                <a:tc>
                  <a:txBody>
                    <a:bodyPr/>
                    <a:lstStyle/>
                    <a:p>
                      <a:pPr algn="r" rtl="1">
                        <a:lnSpc>
                          <a:spcPct val="115000"/>
                        </a:lnSpc>
                        <a:spcAft>
                          <a:spcPts val="0"/>
                        </a:spcAft>
                      </a:pPr>
                      <a:r>
                        <a:rPr lang="fa-IR" sz="900">
                          <a:effectLst/>
                        </a:rPr>
                        <a:t>عملیات </a:t>
                      </a:r>
                      <a:endParaRPr lang="en-US" sz="600">
                        <a:effectLst/>
                        <a:latin typeface="Calibri"/>
                        <a:ea typeface="Calibri"/>
                        <a:cs typeface="Arial"/>
                      </a:endParaRPr>
                    </a:p>
                  </a:txBody>
                  <a:tcPr marL="39532" marR="39532" marT="0" marB="0"/>
                </a:tc>
                <a:tc>
                  <a:txBody>
                    <a:bodyPr/>
                    <a:lstStyle/>
                    <a:p>
                      <a:pPr algn="r" rtl="1">
                        <a:lnSpc>
                          <a:spcPct val="115000"/>
                        </a:lnSpc>
                        <a:spcAft>
                          <a:spcPts val="0"/>
                        </a:spcAft>
                      </a:pPr>
                      <a:r>
                        <a:rPr lang="fa-IR" sz="900">
                          <a:effectLst/>
                        </a:rPr>
                        <a:t>اقدام کننده </a:t>
                      </a:r>
                      <a:endParaRPr lang="en-US" sz="600">
                        <a:effectLst/>
                        <a:latin typeface="Calibri"/>
                        <a:ea typeface="Calibri"/>
                        <a:cs typeface="Arial"/>
                      </a:endParaRPr>
                    </a:p>
                  </a:txBody>
                  <a:tcPr marL="39532" marR="39532" marT="0" marB="0"/>
                </a:tc>
                <a:tc>
                  <a:txBody>
                    <a:bodyPr/>
                    <a:lstStyle/>
                    <a:p>
                      <a:pPr algn="r" rtl="1">
                        <a:lnSpc>
                          <a:spcPct val="115000"/>
                        </a:lnSpc>
                        <a:spcAft>
                          <a:spcPts val="0"/>
                        </a:spcAft>
                      </a:pPr>
                      <a:r>
                        <a:rPr lang="fa-IR" sz="900">
                          <a:effectLst/>
                        </a:rPr>
                        <a:t>ساعت انجام </a:t>
                      </a:r>
                      <a:endParaRPr lang="en-US" sz="600">
                        <a:effectLst/>
                        <a:latin typeface="Calibri"/>
                        <a:ea typeface="Calibri"/>
                        <a:cs typeface="Arial"/>
                      </a:endParaRPr>
                    </a:p>
                  </a:txBody>
                  <a:tcPr marL="39532" marR="39532" marT="0" marB="0"/>
                </a:tc>
                <a:tc>
                  <a:txBody>
                    <a:bodyPr/>
                    <a:lstStyle/>
                    <a:p>
                      <a:pPr algn="r" rtl="1">
                        <a:lnSpc>
                          <a:spcPct val="115000"/>
                        </a:lnSpc>
                        <a:spcAft>
                          <a:spcPts val="0"/>
                        </a:spcAft>
                      </a:pPr>
                      <a:r>
                        <a:rPr lang="fa-IR" sz="900">
                          <a:effectLst/>
                        </a:rPr>
                        <a:t>مدت زمان </a:t>
                      </a:r>
                      <a:endParaRPr lang="en-US" sz="600">
                        <a:effectLst/>
                        <a:latin typeface="Calibri"/>
                        <a:ea typeface="Calibri"/>
                        <a:cs typeface="Arial"/>
                      </a:endParaRPr>
                    </a:p>
                  </a:txBody>
                  <a:tcPr marL="39532" marR="39532" marT="0" marB="0"/>
                </a:tc>
              </a:tr>
              <a:tr h="1236483">
                <a:tc>
                  <a:txBody>
                    <a:bodyPr/>
                    <a:lstStyle/>
                    <a:p>
                      <a:pPr algn="ctr" rtl="1">
                        <a:lnSpc>
                          <a:spcPct val="115000"/>
                        </a:lnSpc>
                        <a:spcAft>
                          <a:spcPts val="0"/>
                        </a:spcAft>
                      </a:pPr>
                      <a:r>
                        <a:rPr lang="en-US" sz="700">
                          <a:effectLst/>
                        </a:rPr>
                        <a:t> </a:t>
                      </a:r>
                      <a:endParaRPr lang="en-US" sz="600">
                        <a:effectLst/>
                      </a:endParaRPr>
                    </a:p>
                    <a:p>
                      <a:pPr algn="ctr" rtl="1">
                        <a:lnSpc>
                          <a:spcPct val="115000"/>
                        </a:lnSpc>
                        <a:spcAft>
                          <a:spcPts val="0"/>
                        </a:spcAft>
                      </a:pPr>
                      <a:r>
                        <a:rPr lang="en-US" sz="700">
                          <a:effectLst/>
                        </a:rPr>
                        <a:t> </a:t>
                      </a:r>
                      <a:endParaRPr lang="en-US" sz="600">
                        <a:effectLst/>
                      </a:endParaRPr>
                    </a:p>
                    <a:p>
                      <a:pPr algn="ctr" rtl="1">
                        <a:lnSpc>
                          <a:spcPct val="115000"/>
                        </a:lnSpc>
                        <a:spcAft>
                          <a:spcPts val="0"/>
                        </a:spcAft>
                      </a:pPr>
                      <a:r>
                        <a:rPr lang="en-US" sz="700">
                          <a:effectLst/>
                        </a:rPr>
                        <a:t>1</a:t>
                      </a:r>
                      <a:endParaRPr lang="en-US" sz="600">
                        <a:effectLst/>
                        <a:latin typeface="Calibri"/>
                        <a:ea typeface="Calibri"/>
                        <a:cs typeface="Arial"/>
                      </a:endParaRPr>
                    </a:p>
                  </a:txBody>
                  <a:tcPr marL="39532" marR="39532" marT="0" marB="0"/>
                </a:tc>
                <a:tc>
                  <a:txBody>
                    <a:bodyPr/>
                    <a:lstStyle/>
                    <a:p>
                      <a:pPr algn="r" rtl="1">
                        <a:lnSpc>
                          <a:spcPct val="115000"/>
                        </a:lnSpc>
                        <a:spcAft>
                          <a:spcPts val="0"/>
                        </a:spcAft>
                      </a:pPr>
                      <a:r>
                        <a:rPr lang="en-US" sz="1000" b="1">
                          <a:effectLst/>
                        </a:rPr>
                        <a:t> </a:t>
                      </a:r>
                    </a:p>
                    <a:p>
                      <a:pPr algn="r" rtl="1">
                        <a:lnSpc>
                          <a:spcPct val="115000"/>
                        </a:lnSpc>
                        <a:spcAft>
                          <a:spcPts val="0"/>
                        </a:spcAft>
                      </a:pPr>
                      <a:r>
                        <a:rPr lang="en-US" sz="1000" b="1">
                          <a:effectLst/>
                        </a:rPr>
                        <a:t> </a:t>
                      </a:r>
                    </a:p>
                    <a:p>
                      <a:pPr algn="r" rtl="1">
                        <a:lnSpc>
                          <a:spcPct val="115000"/>
                        </a:lnSpc>
                        <a:spcAft>
                          <a:spcPts val="0"/>
                        </a:spcAft>
                      </a:pPr>
                      <a:r>
                        <a:rPr lang="fa-IR" sz="1000" b="1">
                          <a:effectLst/>
                        </a:rPr>
                        <a:t>اعلام وجود حریق در اتاق زایمان بخش بلوک به اپراتور مرکز و همزمان اطلاع به سوپروایزر </a:t>
                      </a:r>
                      <a:endParaRPr lang="en-US" sz="1000" b="1">
                        <a:effectLst/>
                      </a:endParaRPr>
                    </a:p>
                    <a:p>
                      <a:pPr algn="r" rtl="1">
                        <a:lnSpc>
                          <a:spcPct val="115000"/>
                        </a:lnSpc>
                        <a:spcAft>
                          <a:spcPts val="0"/>
                        </a:spcAft>
                      </a:pPr>
                      <a:r>
                        <a:rPr lang="en-US" sz="1000" b="1">
                          <a:effectLst/>
                        </a:rPr>
                        <a:t> </a:t>
                      </a:r>
                    </a:p>
                    <a:p>
                      <a:pPr algn="r" rtl="1">
                        <a:lnSpc>
                          <a:spcPct val="115000"/>
                        </a:lnSpc>
                        <a:spcAft>
                          <a:spcPts val="0"/>
                        </a:spcAft>
                      </a:pPr>
                      <a:r>
                        <a:rPr lang="fa-IR" sz="1000" b="1">
                          <a:effectLst/>
                        </a:rPr>
                        <a:t> </a:t>
                      </a:r>
                      <a:endParaRPr lang="en-US" sz="1000" b="1">
                        <a:effectLst/>
                        <a:latin typeface="Calibri"/>
                        <a:ea typeface="Calibri"/>
                        <a:cs typeface="Arial"/>
                      </a:endParaRPr>
                    </a:p>
                  </a:txBody>
                  <a:tcPr marL="39532" marR="39532" marT="0" marB="0"/>
                </a:tc>
                <a:tc>
                  <a:txBody>
                    <a:bodyPr/>
                    <a:lstStyle/>
                    <a:p>
                      <a:pPr algn="r" rtl="1">
                        <a:lnSpc>
                          <a:spcPct val="115000"/>
                        </a:lnSpc>
                        <a:spcAft>
                          <a:spcPts val="0"/>
                        </a:spcAft>
                      </a:pPr>
                      <a:r>
                        <a:rPr lang="en-US" sz="1000" b="1">
                          <a:effectLst/>
                        </a:rPr>
                        <a:t> </a:t>
                      </a:r>
                    </a:p>
                    <a:p>
                      <a:pPr algn="r" rtl="1">
                        <a:lnSpc>
                          <a:spcPct val="115000"/>
                        </a:lnSpc>
                        <a:spcAft>
                          <a:spcPts val="0"/>
                        </a:spcAft>
                      </a:pPr>
                      <a:r>
                        <a:rPr lang="en-US" sz="1000" b="1">
                          <a:effectLst/>
                        </a:rPr>
                        <a:t> </a:t>
                      </a:r>
                    </a:p>
                    <a:p>
                      <a:pPr algn="r" rtl="1">
                        <a:lnSpc>
                          <a:spcPct val="115000"/>
                        </a:lnSpc>
                        <a:spcAft>
                          <a:spcPts val="0"/>
                        </a:spcAft>
                      </a:pPr>
                      <a:r>
                        <a:rPr lang="fa-IR" sz="1000" b="1">
                          <a:effectLst/>
                        </a:rPr>
                        <a:t>مسئول بخش </a:t>
                      </a:r>
                      <a:endParaRPr lang="en-US" sz="1000" b="1">
                        <a:effectLst/>
                        <a:latin typeface="Calibri"/>
                        <a:ea typeface="Calibri"/>
                        <a:cs typeface="Arial"/>
                      </a:endParaRPr>
                    </a:p>
                  </a:txBody>
                  <a:tcPr marL="39532" marR="39532" marT="0" marB="0"/>
                </a:tc>
                <a:tc>
                  <a:txBody>
                    <a:bodyPr/>
                    <a:lstStyle/>
                    <a:p>
                      <a:pPr algn="r" rtl="1">
                        <a:lnSpc>
                          <a:spcPct val="115000"/>
                        </a:lnSpc>
                        <a:spcAft>
                          <a:spcPts val="0"/>
                        </a:spcAft>
                      </a:pPr>
                      <a:r>
                        <a:rPr lang="en-US" sz="1000" b="1" dirty="0">
                          <a:effectLst/>
                        </a:rPr>
                        <a:t> </a:t>
                      </a:r>
                    </a:p>
                    <a:p>
                      <a:pPr algn="r" rtl="1">
                        <a:lnSpc>
                          <a:spcPct val="115000"/>
                        </a:lnSpc>
                        <a:spcAft>
                          <a:spcPts val="0"/>
                        </a:spcAft>
                      </a:pPr>
                      <a:r>
                        <a:rPr lang="en-US" sz="1000" b="1" dirty="0">
                          <a:effectLst/>
                        </a:rPr>
                        <a:t> </a:t>
                      </a:r>
                    </a:p>
                    <a:p>
                      <a:pPr marL="0" marR="0" indent="0" algn="ctr" defTabSz="914400" rtl="1" eaLnBrk="1" fontAlgn="auto" latinLnBrk="0" hangingPunct="1">
                        <a:lnSpc>
                          <a:spcPct val="115000"/>
                        </a:lnSpc>
                        <a:spcBef>
                          <a:spcPts val="0"/>
                        </a:spcBef>
                        <a:spcAft>
                          <a:spcPts val="0"/>
                        </a:spcAft>
                        <a:buClrTx/>
                        <a:buSzTx/>
                        <a:buFontTx/>
                        <a:buNone/>
                        <a:tabLst/>
                        <a:defRPr/>
                      </a:pPr>
                      <a:r>
                        <a:rPr lang="en-US" sz="1000" b="1" dirty="0">
                          <a:effectLst/>
                        </a:rPr>
                        <a:t> </a:t>
                      </a:r>
                      <a:r>
                        <a:rPr lang="fa-IR" sz="1000" b="1" dirty="0" smtClean="0">
                          <a:effectLst/>
                        </a:rPr>
                        <a:t>10:30</a:t>
                      </a:r>
                      <a:endParaRPr lang="en-US" sz="1000" b="1" dirty="0" smtClean="0">
                        <a:effectLst/>
                        <a:latin typeface="Calibri"/>
                        <a:ea typeface="Calibri"/>
                        <a:cs typeface="Arial"/>
                      </a:endParaRPr>
                    </a:p>
                    <a:p>
                      <a:pPr algn="r" rtl="1">
                        <a:lnSpc>
                          <a:spcPct val="115000"/>
                        </a:lnSpc>
                        <a:spcAft>
                          <a:spcPts val="0"/>
                        </a:spcAft>
                      </a:pPr>
                      <a:endParaRPr lang="en-US" sz="1000" b="1" dirty="0">
                        <a:effectLst/>
                      </a:endParaRPr>
                    </a:p>
                    <a:p>
                      <a:pPr algn="r" rtl="1">
                        <a:lnSpc>
                          <a:spcPct val="115000"/>
                        </a:lnSpc>
                        <a:spcAft>
                          <a:spcPts val="0"/>
                        </a:spcAft>
                      </a:pPr>
                      <a:r>
                        <a:rPr lang="en-US" sz="1000" b="1" dirty="0">
                          <a:effectLst/>
                        </a:rPr>
                        <a:t> </a:t>
                      </a:r>
                    </a:p>
                    <a:p>
                      <a:pPr algn="r" rtl="1">
                        <a:lnSpc>
                          <a:spcPct val="115000"/>
                        </a:lnSpc>
                        <a:spcAft>
                          <a:spcPts val="0"/>
                        </a:spcAft>
                      </a:pPr>
                      <a:r>
                        <a:rPr lang="fa-IR" sz="1000" b="1" dirty="0">
                          <a:effectLst/>
                        </a:rPr>
                        <a:t> </a:t>
                      </a:r>
                      <a:endParaRPr lang="en-US" sz="1000" b="1" dirty="0">
                        <a:effectLst/>
                        <a:latin typeface="Calibri"/>
                        <a:ea typeface="Calibri"/>
                        <a:cs typeface="Arial"/>
                      </a:endParaRPr>
                    </a:p>
                  </a:txBody>
                  <a:tcPr marL="39532" marR="39532" marT="0" marB="0"/>
                </a:tc>
                <a:tc>
                  <a:txBody>
                    <a:bodyPr/>
                    <a:lstStyle/>
                    <a:p>
                      <a:pPr algn="r" rtl="1">
                        <a:lnSpc>
                          <a:spcPct val="115000"/>
                        </a:lnSpc>
                        <a:spcAft>
                          <a:spcPts val="0"/>
                        </a:spcAft>
                      </a:pPr>
                      <a:r>
                        <a:rPr lang="en-US" sz="1000" dirty="0">
                          <a:effectLst/>
                        </a:rPr>
                        <a:t> </a:t>
                      </a:r>
                    </a:p>
                    <a:p>
                      <a:pPr algn="r" rtl="1">
                        <a:lnSpc>
                          <a:spcPct val="115000"/>
                        </a:lnSpc>
                        <a:spcAft>
                          <a:spcPts val="0"/>
                        </a:spcAft>
                      </a:pPr>
                      <a:r>
                        <a:rPr lang="en-US" sz="1000" dirty="0">
                          <a:effectLst/>
                        </a:rPr>
                        <a:t> </a:t>
                      </a:r>
                    </a:p>
                    <a:p>
                      <a:pPr algn="r" rtl="1">
                        <a:lnSpc>
                          <a:spcPct val="115000"/>
                        </a:lnSpc>
                        <a:spcAft>
                          <a:spcPts val="0"/>
                        </a:spcAft>
                      </a:pPr>
                      <a:r>
                        <a:rPr lang="fa-IR" sz="1000" dirty="0">
                          <a:effectLst/>
                        </a:rPr>
                        <a:t>بلافاصله</a:t>
                      </a:r>
                      <a:endParaRPr lang="en-US" sz="1000" dirty="0">
                        <a:effectLst/>
                        <a:latin typeface="Calibri"/>
                        <a:ea typeface="Calibri"/>
                        <a:cs typeface="Arial"/>
                      </a:endParaRPr>
                    </a:p>
                  </a:txBody>
                  <a:tcPr marL="39532" marR="39532" marT="0" marB="0"/>
                </a:tc>
              </a:tr>
              <a:tr h="715019">
                <a:tc>
                  <a:txBody>
                    <a:bodyPr/>
                    <a:lstStyle/>
                    <a:p>
                      <a:pPr algn="ctr" rtl="1">
                        <a:lnSpc>
                          <a:spcPct val="115000"/>
                        </a:lnSpc>
                        <a:spcAft>
                          <a:spcPts val="0"/>
                        </a:spcAft>
                      </a:pPr>
                      <a:r>
                        <a:rPr lang="fa-IR" sz="1000" dirty="0" smtClean="0">
                          <a:effectLst/>
                          <a:latin typeface="Calibri"/>
                          <a:ea typeface="Calibri"/>
                          <a:cs typeface="Arial"/>
                        </a:rPr>
                        <a:t>2</a:t>
                      </a:r>
                      <a:endParaRPr lang="en-US" sz="1000" dirty="0">
                        <a:effectLst/>
                        <a:latin typeface="Calibri"/>
                        <a:ea typeface="Calibri"/>
                        <a:cs typeface="Arial"/>
                      </a:endParaRPr>
                    </a:p>
                  </a:txBody>
                  <a:tcPr marL="39532" marR="39532" marT="0" marB="0"/>
                </a:tc>
                <a:tc>
                  <a:txBody>
                    <a:bodyPr/>
                    <a:lstStyle/>
                    <a:p>
                      <a:pPr algn="ctr" rtl="1">
                        <a:lnSpc>
                          <a:spcPct val="115000"/>
                        </a:lnSpc>
                        <a:spcAft>
                          <a:spcPts val="0"/>
                        </a:spcAft>
                      </a:pPr>
                      <a:r>
                        <a:rPr lang="fa-IR" sz="1000" b="1">
                          <a:effectLst/>
                        </a:rPr>
                        <a:t>اعلام کد 55</a:t>
                      </a:r>
                      <a:endParaRPr lang="en-US" sz="1000" b="1">
                        <a:effectLst/>
                      </a:endParaRPr>
                    </a:p>
                    <a:p>
                      <a:pPr algn="ctr" rtl="1">
                        <a:lnSpc>
                          <a:spcPct val="115000"/>
                        </a:lnSpc>
                        <a:spcAft>
                          <a:spcPts val="0"/>
                        </a:spcAft>
                      </a:pPr>
                      <a:r>
                        <a:rPr lang="en-US" sz="1000" b="1">
                          <a:effectLst/>
                        </a:rPr>
                        <a:t> </a:t>
                      </a:r>
                    </a:p>
                    <a:p>
                      <a:pPr algn="ctr" rtl="1">
                        <a:lnSpc>
                          <a:spcPct val="115000"/>
                        </a:lnSpc>
                        <a:spcAft>
                          <a:spcPts val="0"/>
                        </a:spcAft>
                      </a:pPr>
                      <a:r>
                        <a:rPr lang="fa-IR" sz="1000" b="1">
                          <a:effectLst/>
                        </a:rPr>
                        <a:t> </a:t>
                      </a:r>
                      <a:endParaRPr lang="en-US" sz="1000" b="1">
                        <a:effectLst/>
                      </a:endParaRPr>
                    </a:p>
                    <a:p>
                      <a:pPr algn="ctr" rtl="1">
                        <a:lnSpc>
                          <a:spcPct val="115000"/>
                        </a:lnSpc>
                        <a:spcAft>
                          <a:spcPts val="0"/>
                        </a:spcAft>
                      </a:pPr>
                      <a:r>
                        <a:rPr lang="fa-IR" sz="1000" b="1">
                          <a:effectLst/>
                        </a:rPr>
                        <a:t> </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dirty="0">
                          <a:effectLst/>
                        </a:rPr>
                        <a:t>اپراتور مرکز</a:t>
                      </a:r>
                      <a:endParaRPr lang="en-US" sz="1000" b="1" dirty="0">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dirty="0">
                          <a:effectLst/>
                        </a:rPr>
                        <a:t>10:31</a:t>
                      </a:r>
                      <a:endParaRPr lang="en-US" sz="1000" b="1" dirty="0">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a:effectLst/>
                        </a:rPr>
                        <a:t>یک دقیقه از آغاز</a:t>
                      </a:r>
                      <a:endParaRPr lang="en-US" sz="1000">
                        <a:effectLst/>
                        <a:latin typeface="Calibri"/>
                        <a:ea typeface="Calibri"/>
                        <a:cs typeface="Arial"/>
                      </a:endParaRPr>
                    </a:p>
                  </a:txBody>
                  <a:tcPr marL="39532" marR="39532" marT="0" marB="0" anchor="ctr"/>
                </a:tc>
              </a:tr>
              <a:tr h="883201">
                <a:tc>
                  <a:txBody>
                    <a:bodyPr/>
                    <a:lstStyle/>
                    <a:p>
                      <a:pPr algn="ctr" rtl="1">
                        <a:lnSpc>
                          <a:spcPct val="115000"/>
                        </a:lnSpc>
                        <a:spcAft>
                          <a:spcPts val="0"/>
                        </a:spcAft>
                      </a:pPr>
                      <a:r>
                        <a:rPr lang="fa-IR" sz="1000" dirty="0" smtClean="0">
                          <a:effectLst/>
                          <a:latin typeface="Calibri"/>
                          <a:ea typeface="Calibri"/>
                          <a:cs typeface="Arial"/>
                        </a:rPr>
                        <a:t>3</a:t>
                      </a:r>
                      <a:endParaRPr lang="en-US" sz="1000" dirty="0">
                        <a:effectLst/>
                        <a:latin typeface="Calibri"/>
                        <a:ea typeface="Calibri"/>
                        <a:cs typeface="Arial"/>
                      </a:endParaRPr>
                    </a:p>
                  </a:txBody>
                  <a:tcPr marL="39532" marR="39532" marT="0" marB="0"/>
                </a:tc>
                <a:tc>
                  <a:txBody>
                    <a:bodyPr/>
                    <a:lstStyle/>
                    <a:p>
                      <a:pPr algn="ctr" rtl="1">
                        <a:lnSpc>
                          <a:spcPct val="115000"/>
                        </a:lnSpc>
                        <a:spcAft>
                          <a:spcPts val="0"/>
                        </a:spcAft>
                      </a:pPr>
                      <a:r>
                        <a:rPr lang="fa-IR" sz="1000" b="1">
                          <a:effectLst/>
                        </a:rPr>
                        <a:t>تخلیه اتاق زایمان دچار حریق تا ورود تیم کد 55</a:t>
                      </a:r>
                      <a:endParaRPr lang="en-US" sz="1000" b="1">
                        <a:effectLst/>
                      </a:endParaRPr>
                    </a:p>
                    <a:p>
                      <a:pPr algn="ctr" rtl="1">
                        <a:lnSpc>
                          <a:spcPct val="115000"/>
                        </a:lnSpc>
                        <a:spcAft>
                          <a:spcPts val="0"/>
                        </a:spcAft>
                      </a:pPr>
                      <a:r>
                        <a:rPr lang="en-US" sz="1000" b="1">
                          <a:effectLst/>
                        </a:rPr>
                        <a:t> </a:t>
                      </a:r>
                    </a:p>
                    <a:p>
                      <a:pPr algn="ctr" rtl="1">
                        <a:lnSpc>
                          <a:spcPct val="115000"/>
                        </a:lnSpc>
                        <a:spcAft>
                          <a:spcPts val="0"/>
                        </a:spcAft>
                      </a:pPr>
                      <a:r>
                        <a:rPr lang="fa-IR" sz="1000" b="1">
                          <a:effectLst/>
                        </a:rPr>
                        <a:t> </a:t>
                      </a:r>
                      <a:endParaRPr lang="en-US" sz="1000" b="1">
                        <a:effectLst/>
                      </a:endParaRPr>
                    </a:p>
                    <a:p>
                      <a:pPr algn="ctr" rtl="1">
                        <a:lnSpc>
                          <a:spcPct val="115000"/>
                        </a:lnSpc>
                        <a:spcAft>
                          <a:spcPts val="0"/>
                        </a:spcAft>
                      </a:pPr>
                      <a:r>
                        <a:rPr lang="fa-IR" sz="1000" b="1">
                          <a:effectLst/>
                        </a:rPr>
                        <a:t> </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a:effectLst/>
                        </a:rPr>
                        <a:t>پرسنل بلوک زایمان</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a:effectLst/>
                        </a:rPr>
                        <a:t>تا 10:33</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a:effectLst/>
                        </a:rPr>
                        <a:t>3دقیقه</a:t>
                      </a:r>
                      <a:endParaRPr lang="en-US" sz="1000">
                        <a:effectLst/>
                        <a:latin typeface="Calibri"/>
                        <a:ea typeface="Calibri"/>
                        <a:cs typeface="Arial"/>
                      </a:endParaRPr>
                    </a:p>
                  </a:txBody>
                  <a:tcPr marL="39532" marR="39532" marT="0" marB="0" anchor="ctr"/>
                </a:tc>
              </a:tr>
              <a:tr h="883201">
                <a:tc>
                  <a:txBody>
                    <a:bodyPr/>
                    <a:lstStyle/>
                    <a:p>
                      <a:pPr algn="ctr" rtl="1">
                        <a:lnSpc>
                          <a:spcPct val="115000"/>
                        </a:lnSpc>
                        <a:spcAft>
                          <a:spcPts val="0"/>
                        </a:spcAft>
                      </a:pPr>
                      <a:r>
                        <a:rPr lang="fa-IR" sz="1000" dirty="0" smtClean="0">
                          <a:effectLst/>
                          <a:latin typeface="Calibri"/>
                          <a:ea typeface="Calibri"/>
                          <a:cs typeface="Arial"/>
                        </a:rPr>
                        <a:t>4</a:t>
                      </a:r>
                      <a:endParaRPr lang="en-US" sz="1000" dirty="0">
                        <a:effectLst/>
                        <a:latin typeface="Calibri"/>
                        <a:ea typeface="Calibri"/>
                        <a:cs typeface="Arial"/>
                      </a:endParaRPr>
                    </a:p>
                  </a:txBody>
                  <a:tcPr marL="39532" marR="39532" marT="0" marB="0"/>
                </a:tc>
                <a:tc>
                  <a:txBody>
                    <a:bodyPr/>
                    <a:lstStyle/>
                    <a:p>
                      <a:pPr algn="ctr" rtl="1">
                        <a:lnSpc>
                          <a:spcPct val="115000"/>
                        </a:lnSpc>
                        <a:spcAft>
                          <a:spcPts val="0"/>
                        </a:spcAft>
                      </a:pPr>
                      <a:r>
                        <a:rPr lang="fa-IR" sz="1000" b="1">
                          <a:effectLst/>
                        </a:rPr>
                        <a:t>بررسی مسیرهای دسترسی و انتخاب کوتاهترین مسیر برای دسستیابی گروه کد 55</a:t>
                      </a:r>
                      <a:endParaRPr lang="en-US" sz="1000" b="1">
                        <a:effectLst/>
                      </a:endParaRPr>
                    </a:p>
                    <a:p>
                      <a:pPr algn="ctr" rtl="1">
                        <a:lnSpc>
                          <a:spcPct val="115000"/>
                        </a:lnSpc>
                        <a:spcAft>
                          <a:spcPts val="0"/>
                        </a:spcAft>
                      </a:pPr>
                      <a:r>
                        <a:rPr lang="fa-IR" sz="1000" b="1">
                          <a:effectLst/>
                        </a:rPr>
                        <a:t> </a:t>
                      </a:r>
                      <a:endParaRPr lang="en-US" sz="1000" b="1">
                        <a:effectLst/>
                      </a:endParaRPr>
                    </a:p>
                    <a:p>
                      <a:pPr algn="ctr" rtl="1">
                        <a:lnSpc>
                          <a:spcPct val="115000"/>
                        </a:lnSpc>
                        <a:spcAft>
                          <a:spcPts val="0"/>
                        </a:spcAft>
                      </a:pPr>
                      <a:r>
                        <a:rPr lang="fa-IR" sz="1000" b="1">
                          <a:effectLst/>
                        </a:rPr>
                        <a:t> </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a:effectLst/>
                        </a:rPr>
                        <a:t>واحد حراست</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a:effectLst/>
                        </a:rPr>
                        <a:t>10:32</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a:effectLst/>
                        </a:rPr>
                        <a:t>30ثانیه</a:t>
                      </a:r>
                      <a:endParaRPr lang="en-US" sz="1000">
                        <a:effectLst/>
                        <a:latin typeface="Calibri"/>
                        <a:ea typeface="Calibri"/>
                        <a:cs typeface="Arial"/>
                      </a:endParaRPr>
                    </a:p>
                  </a:txBody>
                  <a:tcPr marL="39532" marR="39532" marT="0" marB="0" anchor="ctr"/>
                </a:tc>
              </a:tr>
              <a:tr h="883201">
                <a:tc>
                  <a:txBody>
                    <a:bodyPr/>
                    <a:lstStyle/>
                    <a:p>
                      <a:pPr algn="ctr" rtl="1">
                        <a:lnSpc>
                          <a:spcPct val="115000"/>
                        </a:lnSpc>
                        <a:spcAft>
                          <a:spcPts val="0"/>
                        </a:spcAft>
                      </a:pPr>
                      <a:r>
                        <a:rPr lang="fa-IR" sz="1000" dirty="0" smtClean="0">
                          <a:effectLst/>
                          <a:latin typeface="Calibri"/>
                          <a:ea typeface="Calibri"/>
                          <a:cs typeface="Arial"/>
                        </a:rPr>
                        <a:t>5</a:t>
                      </a:r>
                      <a:endParaRPr lang="en-US" sz="1000" dirty="0">
                        <a:effectLst/>
                        <a:latin typeface="Calibri"/>
                        <a:ea typeface="Calibri"/>
                        <a:cs typeface="Arial"/>
                      </a:endParaRPr>
                    </a:p>
                  </a:txBody>
                  <a:tcPr marL="39532" marR="39532" marT="0" marB="0"/>
                </a:tc>
                <a:tc>
                  <a:txBody>
                    <a:bodyPr/>
                    <a:lstStyle/>
                    <a:p>
                      <a:pPr algn="ctr" rtl="1">
                        <a:lnSpc>
                          <a:spcPct val="115000"/>
                        </a:lnSpc>
                        <a:spcAft>
                          <a:spcPts val="0"/>
                        </a:spcAft>
                      </a:pPr>
                      <a:r>
                        <a:rPr lang="fa-IR" sz="1000" b="1">
                          <a:effectLst/>
                        </a:rPr>
                        <a:t>انجام هماهنگی با تیم کد 55 و اعلام نزدیکترین مسیر دسترسی</a:t>
                      </a:r>
                      <a:endParaRPr lang="en-US" sz="1000" b="1">
                        <a:effectLst/>
                      </a:endParaRPr>
                    </a:p>
                    <a:p>
                      <a:pPr algn="ctr" rtl="1">
                        <a:lnSpc>
                          <a:spcPct val="115000"/>
                        </a:lnSpc>
                        <a:spcAft>
                          <a:spcPts val="0"/>
                        </a:spcAft>
                      </a:pPr>
                      <a:r>
                        <a:rPr lang="fa-IR" sz="1000" b="1">
                          <a:effectLst/>
                        </a:rPr>
                        <a:t> </a:t>
                      </a:r>
                      <a:endParaRPr lang="en-US" sz="1000" b="1">
                        <a:effectLst/>
                      </a:endParaRPr>
                    </a:p>
                    <a:p>
                      <a:pPr algn="ctr" rtl="1">
                        <a:lnSpc>
                          <a:spcPct val="115000"/>
                        </a:lnSpc>
                        <a:spcAft>
                          <a:spcPts val="0"/>
                        </a:spcAft>
                      </a:pPr>
                      <a:r>
                        <a:rPr lang="fa-IR" sz="1000" b="1">
                          <a:effectLst/>
                        </a:rPr>
                        <a:t> </a:t>
                      </a:r>
                      <a:endParaRPr lang="en-US" sz="1000" b="1">
                        <a:effectLst/>
                      </a:endParaRPr>
                    </a:p>
                    <a:p>
                      <a:pPr algn="ctr" rtl="1">
                        <a:lnSpc>
                          <a:spcPct val="115000"/>
                        </a:lnSpc>
                        <a:spcAft>
                          <a:spcPts val="0"/>
                        </a:spcAft>
                      </a:pPr>
                      <a:r>
                        <a:rPr lang="fa-IR" sz="1000" b="1">
                          <a:effectLst/>
                        </a:rPr>
                        <a:t> </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a:effectLst/>
                        </a:rPr>
                        <a:t>واحد حراست و پرسنل بخش بلوک زایمان</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dirty="0">
                          <a:effectLst/>
                        </a:rPr>
                        <a:t>10:32</a:t>
                      </a:r>
                      <a:endParaRPr lang="en-US" sz="1000" b="1" dirty="0">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a:effectLst/>
                        </a:rPr>
                        <a:t>30ثانیه</a:t>
                      </a:r>
                      <a:endParaRPr lang="en-US" sz="1000">
                        <a:effectLst/>
                        <a:latin typeface="Calibri"/>
                        <a:ea typeface="Calibri"/>
                        <a:cs typeface="Arial"/>
                      </a:endParaRPr>
                    </a:p>
                  </a:txBody>
                  <a:tcPr marL="39532" marR="39532" marT="0" marB="0" anchor="ctr"/>
                </a:tc>
              </a:tr>
              <a:tr h="883201">
                <a:tc>
                  <a:txBody>
                    <a:bodyPr/>
                    <a:lstStyle/>
                    <a:p>
                      <a:pPr algn="ctr" rtl="1">
                        <a:lnSpc>
                          <a:spcPct val="115000"/>
                        </a:lnSpc>
                        <a:spcAft>
                          <a:spcPts val="0"/>
                        </a:spcAft>
                      </a:pPr>
                      <a:r>
                        <a:rPr lang="fa-IR" sz="1000" dirty="0" smtClean="0">
                          <a:effectLst/>
                          <a:latin typeface="Calibri"/>
                          <a:ea typeface="Calibri"/>
                          <a:cs typeface="Arial"/>
                        </a:rPr>
                        <a:t>6</a:t>
                      </a:r>
                      <a:endParaRPr lang="en-US" sz="1000" dirty="0">
                        <a:effectLst/>
                        <a:latin typeface="Calibri"/>
                        <a:ea typeface="Calibri"/>
                        <a:cs typeface="Arial"/>
                      </a:endParaRPr>
                    </a:p>
                  </a:txBody>
                  <a:tcPr marL="39532" marR="39532" marT="0" marB="0"/>
                </a:tc>
                <a:tc>
                  <a:txBody>
                    <a:bodyPr/>
                    <a:lstStyle/>
                    <a:p>
                      <a:pPr algn="ctr" rtl="1">
                        <a:lnSpc>
                          <a:spcPct val="115000"/>
                        </a:lnSpc>
                        <a:spcAft>
                          <a:spcPts val="0"/>
                        </a:spcAft>
                      </a:pPr>
                      <a:r>
                        <a:rPr lang="fa-IR" sz="1000" b="1">
                          <a:effectLst/>
                        </a:rPr>
                        <a:t>هماهنگی با سایر واحدهای خدماتی (پرسنل درمانی –پشتیبانی ) بخش نازایی</a:t>
                      </a:r>
                      <a:endParaRPr lang="en-US" sz="1000" b="1">
                        <a:effectLst/>
                      </a:endParaRPr>
                    </a:p>
                    <a:p>
                      <a:pPr algn="ctr" rtl="1">
                        <a:lnSpc>
                          <a:spcPct val="115000"/>
                        </a:lnSpc>
                        <a:spcAft>
                          <a:spcPts val="0"/>
                        </a:spcAft>
                      </a:pPr>
                      <a:r>
                        <a:rPr lang="fa-IR" sz="1000" b="1">
                          <a:effectLst/>
                        </a:rPr>
                        <a:t> </a:t>
                      </a:r>
                      <a:endParaRPr lang="en-US" sz="1000" b="1">
                        <a:effectLst/>
                      </a:endParaRPr>
                    </a:p>
                    <a:p>
                      <a:pPr algn="ctr" rtl="1">
                        <a:lnSpc>
                          <a:spcPct val="115000"/>
                        </a:lnSpc>
                        <a:spcAft>
                          <a:spcPts val="0"/>
                        </a:spcAft>
                      </a:pPr>
                      <a:r>
                        <a:rPr lang="fa-IR" sz="1000" b="1">
                          <a:effectLst/>
                        </a:rPr>
                        <a:t> </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a:effectLst/>
                        </a:rPr>
                        <a:t>سوپروایزر</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a:effectLst/>
                        </a:rPr>
                        <a:t>10:32</a:t>
                      </a:r>
                      <a:endParaRPr lang="en-US" sz="1000" b="1">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a:effectLst/>
                        </a:rPr>
                        <a:t>30ثانیه</a:t>
                      </a:r>
                      <a:endParaRPr lang="en-US" sz="1000">
                        <a:effectLst/>
                        <a:latin typeface="Calibri"/>
                        <a:ea typeface="Calibri"/>
                        <a:cs typeface="Arial"/>
                      </a:endParaRPr>
                    </a:p>
                  </a:txBody>
                  <a:tcPr marL="39532" marR="39532" marT="0" marB="0" anchor="ctr"/>
                </a:tc>
              </a:tr>
              <a:tr h="883201">
                <a:tc>
                  <a:txBody>
                    <a:bodyPr/>
                    <a:lstStyle/>
                    <a:p>
                      <a:pPr algn="ctr" rtl="1">
                        <a:lnSpc>
                          <a:spcPct val="115000"/>
                        </a:lnSpc>
                        <a:spcAft>
                          <a:spcPts val="0"/>
                        </a:spcAft>
                      </a:pPr>
                      <a:r>
                        <a:rPr lang="fa-IR" sz="1000" dirty="0" smtClean="0">
                          <a:effectLst/>
                          <a:latin typeface="Calibri"/>
                          <a:ea typeface="Calibri"/>
                          <a:cs typeface="Arial"/>
                        </a:rPr>
                        <a:t>7</a:t>
                      </a:r>
                      <a:endParaRPr lang="en-US" sz="1000" dirty="0">
                        <a:effectLst/>
                        <a:latin typeface="Calibri"/>
                        <a:ea typeface="Calibri"/>
                        <a:cs typeface="Arial"/>
                      </a:endParaRPr>
                    </a:p>
                  </a:txBody>
                  <a:tcPr marL="39532" marR="39532" marT="0" marB="0"/>
                </a:tc>
                <a:tc>
                  <a:txBody>
                    <a:bodyPr/>
                    <a:lstStyle/>
                    <a:p>
                      <a:pPr algn="ctr" rtl="1">
                        <a:lnSpc>
                          <a:spcPct val="115000"/>
                        </a:lnSpc>
                        <a:spcAft>
                          <a:spcPts val="0"/>
                        </a:spcAft>
                      </a:pPr>
                      <a:r>
                        <a:rPr lang="fa-IR" sz="1000" b="1" dirty="0">
                          <a:effectLst/>
                        </a:rPr>
                        <a:t>فراخوان نیروی پرستاری حداقل 4 نفر</a:t>
                      </a:r>
                      <a:endParaRPr lang="en-US" sz="1000" b="1" dirty="0">
                        <a:effectLst/>
                      </a:endParaRPr>
                    </a:p>
                    <a:p>
                      <a:pPr algn="ctr" rtl="1">
                        <a:lnSpc>
                          <a:spcPct val="115000"/>
                        </a:lnSpc>
                        <a:spcAft>
                          <a:spcPts val="0"/>
                        </a:spcAft>
                      </a:pPr>
                      <a:r>
                        <a:rPr lang="fa-IR" sz="1000" b="1" dirty="0">
                          <a:effectLst/>
                        </a:rPr>
                        <a:t> </a:t>
                      </a:r>
                      <a:endParaRPr lang="en-US" sz="1000" b="1" dirty="0">
                        <a:effectLst/>
                      </a:endParaRPr>
                    </a:p>
                    <a:p>
                      <a:pPr algn="ctr" rtl="1">
                        <a:lnSpc>
                          <a:spcPct val="115000"/>
                        </a:lnSpc>
                        <a:spcAft>
                          <a:spcPts val="0"/>
                        </a:spcAft>
                      </a:pPr>
                      <a:r>
                        <a:rPr lang="fa-IR" sz="1000" b="1" dirty="0">
                          <a:effectLst/>
                        </a:rPr>
                        <a:t> </a:t>
                      </a:r>
                      <a:endParaRPr lang="en-US" sz="1000" b="1" dirty="0">
                        <a:effectLst/>
                      </a:endParaRPr>
                    </a:p>
                    <a:p>
                      <a:pPr algn="ctr" rtl="1">
                        <a:lnSpc>
                          <a:spcPct val="115000"/>
                        </a:lnSpc>
                        <a:spcAft>
                          <a:spcPts val="0"/>
                        </a:spcAft>
                      </a:pPr>
                      <a:r>
                        <a:rPr lang="fa-IR" sz="1000" b="1" dirty="0">
                          <a:effectLst/>
                        </a:rPr>
                        <a:t> </a:t>
                      </a:r>
                      <a:endParaRPr lang="en-US" sz="1000" b="1" dirty="0">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dirty="0">
                          <a:effectLst/>
                        </a:rPr>
                        <a:t>سوپروایزر</a:t>
                      </a:r>
                      <a:endParaRPr lang="en-US" sz="1000" b="1" dirty="0">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b="1" dirty="0">
                          <a:effectLst/>
                        </a:rPr>
                        <a:t>10:32</a:t>
                      </a:r>
                      <a:endParaRPr lang="en-US" sz="1000" b="1" dirty="0">
                        <a:effectLst/>
                        <a:latin typeface="Calibri"/>
                        <a:ea typeface="Calibri"/>
                        <a:cs typeface="Arial"/>
                      </a:endParaRPr>
                    </a:p>
                  </a:txBody>
                  <a:tcPr marL="39532" marR="39532" marT="0" marB="0" anchor="ctr"/>
                </a:tc>
                <a:tc>
                  <a:txBody>
                    <a:bodyPr/>
                    <a:lstStyle/>
                    <a:p>
                      <a:pPr algn="ctr" rtl="1">
                        <a:lnSpc>
                          <a:spcPct val="115000"/>
                        </a:lnSpc>
                        <a:spcAft>
                          <a:spcPts val="0"/>
                        </a:spcAft>
                      </a:pPr>
                      <a:r>
                        <a:rPr lang="fa-IR" sz="1000" dirty="0">
                          <a:effectLst/>
                        </a:rPr>
                        <a:t>30ثانیه</a:t>
                      </a:r>
                      <a:endParaRPr lang="en-US" sz="1000" dirty="0">
                        <a:effectLst/>
                      </a:endParaRPr>
                    </a:p>
                    <a:p>
                      <a:pPr algn="ctr" rtl="1">
                        <a:lnSpc>
                          <a:spcPct val="115000"/>
                        </a:lnSpc>
                        <a:spcAft>
                          <a:spcPts val="0"/>
                        </a:spcAft>
                      </a:pPr>
                      <a:r>
                        <a:rPr lang="fa-IR" sz="1000" dirty="0">
                          <a:effectLst/>
                        </a:rPr>
                        <a:t> </a:t>
                      </a:r>
                      <a:endParaRPr lang="en-US" sz="1000" dirty="0">
                        <a:effectLst/>
                        <a:latin typeface="Calibri"/>
                        <a:ea typeface="Calibri"/>
                        <a:cs typeface="Arial"/>
                      </a:endParaRPr>
                    </a:p>
                  </a:txBody>
                  <a:tcPr marL="39532" marR="39532" marT="0" marB="0" anchor="ctr"/>
                </a:tc>
              </a:tr>
            </a:tbl>
          </a:graphicData>
        </a:graphic>
      </p:graphicFrame>
    </p:spTree>
    <p:extLst>
      <p:ext uri="{BB962C8B-B14F-4D97-AF65-F5344CB8AC3E}">
        <p14:creationId xmlns:p14="http://schemas.microsoft.com/office/powerpoint/2010/main" val="495764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2551178"/>
              </p:ext>
            </p:extLst>
          </p:nvPr>
        </p:nvGraphicFramePr>
        <p:xfrm>
          <a:off x="0" y="76199"/>
          <a:ext cx="9067800" cy="6781801"/>
        </p:xfrm>
        <a:graphic>
          <a:graphicData uri="http://schemas.openxmlformats.org/drawingml/2006/table">
            <a:tbl>
              <a:tblPr rtl="1" firstRow="1" firstCol="1" bandRow="1">
                <a:tableStyleId>{5C22544A-7EE6-4342-B048-85BDC9FD1C3A}</a:tableStyleId>
              </a:tblPr>
              <a:tblGrid>
                <a:gridCol w="780216"/>
                <a:gridCol w="2940057"/>
                <a:gridCol w="1786439"/>
                <a:gridCol w="1780544"/>
                <a:gridCol w="1780544"/>
              </a:tblGrid>
              <a:tr h="1604326">
                <a:tc>
                  <a:txBody>
                    <a:bodyPr/>
                    <a:lstStyle/>
                    <a:p>
                      <a:pPr algn="ctr" rtl="1">
                        <a:lnSpc>
                          <a:spcPct val="115000"/>
                        </a:lnSpc>
                        <a:spcAft>
                          <a:spcPts val="0"/>
                        </a:spcAft>
                      </a:pPr>
                      <a:r>
                        <a:rPr lang="fa-IR" sz="900" dirty="0">
                          <a:effectLst/>
                        </a:rPr>
                        <a:t>8</a:t>
                      </a:r>
                      <a:endParaRPr lang="en-US" sz="800" dirty="0">
                        <a:effectLst/>
                        <a:latin typeface="Calibri"/>
                        <a:ea typeface="Calibri"/>
                        <a:cs typeface="Arial"/>
                      </a:endParaRPr>
                    </a:p>
                  </a:txBody>
                  <a:tcPr marL="49988" marR="49988" marT="0" marB="0"/>
                </a:tc>
                <a:tc>
                  <a:txBody>
                    <a:bodyPr/>
                    <a:lstStyle/>
                    <a:p>
                      <a:pPr algn="ctr" rtl="1">
                        <a:lnSpc>
                          <a:spcPct val="115000"/>
                        </a:lnSpc>
                        <a:spcAft>
                          <a:spcPts val="0"/>
                        </a:spcAft>
                      </a:pPr>
                      <a:r>
                        <a:rPr lang="fa-IR" sz="1000" b="1">
                          <a:effectLst/>
                        </a:rPr>
                        <a:t>هماهنگی جهت انتقال بیماران  در انتظار زایمان به نزدیکترین بخش ،(نازایی)</a:t>
                      </a:r>
                      <a:endParaRPr lang="en-US" sz="1000" b="1">
                        <a:effectLst/>
                      </a:endParaRPr>
                    </a:p>
                    <a:p>
                      <a:pPr algn="ctr" rtl="1">
                        <a:lnSpc>
                          <a:spcPct val="115000"/>
                        </a:lnSpc>
                        <a:spcAft>
                          <a:spcPts val="0"/>
                        </a:spcAft>
                      </a:pPr>
                      <a:r>
                        <a:rPr lang="en-US" sz="1000" b="1">
                          <a:effectLst/>
                        </a:rPr>
                        <a:t> </a:t>
                      </a:r>
                    </a:p>
                    <a:p>
                      <a:pPr algn="ctr" rtl="1">
                        <a:lnSpc>
                          <a:spcPct val="115000"/>
                        </a:lnSpc>
                        <a:spcAft>
                          <a:spcPts val="0"/>
                        </a:spcAft>
                      </a:pPr>
                      <a:r>
                        <a:rPr lang="en-US" sz="1000" b="1">
                          <a:effectLst/>
                        </a:rPr>
                        <a:t> </a:t>
                      </a:r>
                    </a:p>
                    <a:p>
                      <a:pPr algn="ctr" rtl="1">
                        <a:lnSpc>
                          <a:spcPct val="115000"/>
                        </a:lnSpc>
                        <a:spcAft>
                          <a:spcPts val="0"/>
                        </a:spcAft>
                      </a:pPr>
                      <a:r>
                        <a:rPr lang="en-US" sz="1000" b="1">
                          <a:effectLst/>
                        </a:rPr>
                        <a:t> </a:t>
                      </a:r>
                    </a:p>
                    <a:p>
                      <a:pPr algn="r" rtl="1">
                        <a:lnSpc>
                          <a:spcPct val="115000"/>
                        </a:lnSpc>
                        <a:spcAft>
                          <a:spcPts val="0"/>
                        </a:spcAft>
                      </a:pPr>
                      <a:r>
                        <a:rPr lang="fa-IR" sz="1000" b="1">
                          <a:effectLst/>
                        </a:rPr>
                        <a:t> </a:t>
                      </a:r>
                      <a:endParaRPr lang="en-US" sz="10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000" b="1" dirty="0">
                          <a:effectLst/>
                        </a:rPr>
                        <a:t>سوپروایزر</a:t>
                      </a:r>
                      <a:endParaRPr lang="en-US" sz="1000" b="1" dirty="0">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000" b="1">
                          <a:effectLst/>
                        </a:rPr>
                        <a:t>10:33</a:t>
                      </a:r>
                      <a:endParaRPr lang="en-US" sz="10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900">
                          <a:effectLst/>
                        </a:rPr>
                        <a:t>4دقیقه</a:t>
                      </a:r>
                      <a:endParaRPr lang="en-US" sz="800">
                        <a:effectLst/>
                        <a:latin typeface="Calibri"/>
                        <a:ea typeface="Calibri"/>
                        <a:cs typeface="Arial"/>
                      </a:endParaRPr>
                    </a:p>
                  </a:txBody>
                  <a:tcPr marL="49988" marR="49988" marT="0" marB="0" anchor="ctr"/>
                </a:tc>
              </a:tr>
              <a:tr h="1179116">
                <a:tc>
                  <a:txBody>
                    <a:bodyPr/>
                    <a:lstStyle/>
                    <a:p>
                      <a:pPr algn="ctr" rtl="1">
                        <a:lnSpc>
                          <a:spcPct val="115000"/>
                        </a:lnSpc>
                        <a:spcAft>
                          <a:spcPts val="0"/>
                        </a:spcAft>
                      </a:pPr>
                      <a:r>
                        <a:rPr lang="fa-IR" sz="900">
                          <a:effectLst/>
                        </a:rPr>
                        <a:t>9</a:t>
                      </a:r>
                      <a:endParaRPr lang="en-US" sz="800">
                        <a:effectLst/>
                        <a:latin typeface="Calibri"/>
                        <a:ea typeface="Calibri"/>
                        <a:cs typeface="Arial"/>
                      </a:endParaRPr>
                    </a:p>
                  </a:txBody>
                  <a:tcPr marL="49988" marR="49988" marT="0" marB="0"/>
                </a:tc>
                <a:tc>
                  <a:txBody>
                    <a:bodyPr/>
                    <a:lstStyle/>
                    <a:p>
                      <a:pPr algn="ctr" rtl="1">
                        <a:lnSpc>
                          <a:spcPct val="115000"/>
                        </a:lnSpc>
                        <a:spcAft>
                          <a:spcPts val="0"/>
                        </a:spcAft>
                      </a:pPr>
                      <a:r>
                        <a:rPr lang="fa-IR" sz="1100" b="1">
                          <a:effectLst/>
                        </a:rPr>
                        <a:t>انتقال سایر بیماران و پرسنل به خارج از بخش</a:t>
                      </a:r>
                      <a:endParaRPr lang="en-US" sz="11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000" b="1">
                          <a:effectLst/>
                        </a:rPr>
                        <a:t>سوپروایزر</a:t>
                      </a:r>
                      <a:endParaRPr lang="en-US" sz="10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a:effectLst/>
                        </a:rPr>
                        <a:t>10:37</a:t>
                      </a:r>
                      <a:endParaRPr lang="en-US" sz="1200" b="1">
                        <a:effectLst/>
                      </a:endParaRPr>
                    </a:p>
                    <a:p>
                      <a:pPr algn="ctr" rtl="1">
                        <a:lnSpc>
                          <a:spcPct val="115000"/>
                        </a:lnSpc>
                        <a:spcAft>
                          <a:spcPts val="0"/>
                        </a:spcAft>
                      </a:pPr>
                      <a:r>
                        <a:rPr lang="fa-IR" sz="1200" b="1">
                          <a:effectLst/>
                        </a:rPr>
                        <a:t> </a:t>
                      </a:r>
                      <a:endParaRPr lang="en-US" sz="12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a:effectLst/>
                        </a:rPr>
                        <a:t> </a:t>
                      </a:r>
                      <a:endParaRPr lang="en-US" sz="1200" b="1">
                        <a:effectLst/>
                      </a:endParaRPr>
                    </a:p>
                    <a:p>
                      <a:pPr algn="ctr" rtl="1">
                        <a:lnSpc>
                          <a:spcPct val="115000"/>
                        </a:lnSpc>
                        <a:spcAft>
                          <a:spcPts val="0"/>
                        </a:spcAft>
                      </a:pPr>
                      <a:r>
                        <a:rPr lang="fa-IR" sz="1200" b="1">
                          <a:effectLst/>
                        </a:rPr>
                        <a:t>4دقیقه</a:t>
                      </a:r>
                      <a:endParaRPr lang="en-US" sz="1200" b="1">
                        <a:effectLst/>
                      </a:endParaRPr>
                    </a:p>
                    <a:p>
                      <a:pPr algn="ctr" rtl="1">
                        <a:lnSpc>
                          <a:spcPct val="115000"/>
                        </a:lnSpc>
                        <a:spcAft>
                          <a:spcPts val="0"/>
                        </a:spcAft>
                      </a:pPr>
                      <a:r>
                        <a:rPr lang="fa-IR" sz="1200" b="1">
                          <a:effectLst/>
                        </a:rPr>
                        <a:t> </a:t>
                      </a:r>
                      <a:endParaRPr lang="en-US" sz="1200" b="1">
                        <a:effectLst/>
                      </a:endParaRPr>
                    </a:p>
                    <a:p>
                      <a:pPr algn="ctr" rtl="1">
                        <a:lnSpc>
                          <a:spcPct val="115000"/>
                        </a:lnSpc>
                        <a:spcAft>
                          <a:spcPts val="0"/>
                        </a:spcAft>
                      </a:pPr>
                      <a:r>
                        <a:rPr lang="fa-IR" sz="1200" b="1">
                          <a:effectLst/>
                        </a:rPr>
                        <a:t> </a:t>
                      </a:r>
                      <a:endParaRPr lang="en-US" sz="1200" b="1">
                        <a:effectLst/>
                      </a:endParaRPr>
                    </a:p>
                    <a:p>
                      <a:pPr algn="ctr" rtl="1">
                        <a:lnSpc>
                          <a:spcPct val="115000"/>
                        </a:lnSpc>
                        <a:spcAft>
                          <a:spcPts val="0"/>
                        </a:spcAft>
                      </a:pPr>
                      <a:r>
                        <a:rPr lang="fa-IR" sz="1200" b="1">
                          <a:effectLst/>
                        </a:rPr>
                        <a:t> </a:t>
                      </a:r>
                      <a:endParaRPr lang="en-US" sz="1200" b="1">
                        <a:effectLst/>
                        <a:latin typeface="Calibri"/>
                        <a:ea typeface="Calibri"/>
                        <a:cs typeface="Arial"/>
                      </a:endParaRPr>
                    </a:p>
                  </a:txBody>
                  <a:tcPr marL="49988" marR="49988" marT="0" marB="0" anchor="ctr"/>
                </a:tc>
              </a:tr>
              <a:tr h="931427">
                <a:tc>
                  <a:txBody>
                    <a:bodyPr/>
                    <a:lstStyle/>
                    <a:p>
                      <a:pPr algn="ctr" rtl="1">
                        <a:lnSpc>
                          <a:spcPct val="115000"/>
                        </a:lnSpc>
                        <a:spcAft>
                          <a:spcPts val="0"/>
                        </a:spcAft>
                      </a:pPr>
                      <a:r>
                        <a:rPr lang="fa-IR" sz="900">
                          <a:effectLst/>
                        </a:rPr>
                        <a:t>10</a:t>
                      </a:r>
                      <a:endParaRPr lang="en-US" sz="800">
                        <a:effectLst/>
                        <a:latin typeface="Calibri"/>
                        <a:ea typeface="Calibri"/>
                        <a:cs typeface="Arial"/>
                      </a:endParaRPr>
                    </a:p>
                  </a:txBody>
                  <a:tcPr marL="49988" marR="49988" marT="0" marB="0"/>
                </a:tc>
                <a:tc>
                  <a:txBody>
                    <a:bodyPr/>
                    <a:lstStyle/>
                    <a:p>
                      <a:pPr algn="ctr" rtl="1">
                        <a:lnSpc>
                          <a:spcPct val="115000"/>
                        </a:lnSpc>
                        <a:spcAft>
                          <a:spcPts val="0"/>
                        </a:spcAft>
                      </a:pPr>
                      <a:r>
                        <a:rPr lang="fa-IR" sz="1100" b="1">
                          <a:effectLst/>
                        </a:rPr>
                        <a:t>کنترل عدم ورود پرسنل به محل حادثه به غیر از نیروهای کمکی و حفظ آرامش</a:t>
                      </a:r>
                      <a:endParaRPr lang="en-US" sz="1100" b="1">
                        <a:effectLst/>
                      </a:endParaRPr>
                    </a:p>
                    <a:p>
                      <a:pPr algn="ctr" rtl="1">
                        <a:lnSpc>
                          <a:spcPct val="115000"/>
                        </a:lnSpc>
                        <a:spcAft>
                          <a:spcPts val="0"/>
                        </a:spcAft>
                      </a:pPr>
                      <a:r>
                        <a:rPr lang="fa-IR" sz="1100" b="1">
                          <a:effectLst/>
                        </a:rPr>
                        <a:t> </a:t>
                      </a:r>
                      <a:endParaRPr lang="en-US" sz="11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000" b="1">
                          <a:effectLst/>
                        </a:rPr>
                        <a:t>واحد حراست</a:t>
                      </a:r>
                      <a:endParaRPr lang="en-US" sz="10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a:effectLst/>
                        </a:rPr>
                        <a:t>از آغاز تا پایان</a:t>
                      </a:r>
                      <a:endParaRPr lang="en-US" sz="1200" b="1">
                        <a:effectLst/>
                      </a:endParaRPr>
                    </a:p>
                    <a:p>
                      <a:pPr algn="ctr" rtl="1">
                        <a:lnSpc>
                          <a:spcPct val="115000"/>
                        </a:lnSpc>
                        <a:spcAft>
                          <a:spcPts val="0"/>
                        </a:spcAft>
                      </a:pPr>
                      <a:r>
                        <a:rPr lang="fa-IR" sz="1200" b="1">
                          <a:effectLst/>
                        </a:rPr>
                        <a:t> </a:t>
                      </a:r>
                      <a:endParaRPr lang="en-US" sz="12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a:effectLst/>
                        </a:rPr>
                        <a:t> </a:t>
                      </a:r>
                      <a:endParaRPr lang="en-US" sz="1200" b="1">
                        <a:effectLst/>
                        <a:latin typeface="Calibri"/>
                        <a:ea typeface="Calibri"/>
                        <a:cs typeface="Arial"/>
                      </a:endParaRPr>
                    </a:p>
                  </a:txBody>
                  <a:tcPr marL="49988" marR="49988" marT="0" marB="0" anchor="ctr"/>
                </a:tc>
              </a:tr>
              <a:tr h="944576">
                <a:tc>
                  <a:txBody>
                    <a:bodyPr/>
                    <a:lstStyle/>
                    <a:p>
                      <a:pPr algn="ctr" rtl="1">
                        <a:lnSpc>
                          <a:spcPct val="115000"/>
                        </a:lnSpc>
                        <a:spcAft>
                          <a:spcPts val="0"/>
                        </a:spcAft>
                      </a:pPr>
                      <a:r>
                        <a:rPr lang="fa-IR" sz="900">
                          <a:effectLst/>
                        </a:rPr>
                        <a:t>11</a:t>
                      </a:r>
                      <a:endParaRPr lang="en-US" sz="800">
                        <a:effectLst/>
                        <a:latin typeface="Calibri"/>
                        <a:ea typeface="Calibri"/>
                        <a:cs typeface="Arial"/>
                      </a:endParaRPr>
                    </a:p>
                  </a:txBody>
                  <a:tcPr marL="49988" marR="49988" marT="0" marB="0"/>
                </a:tc>
                <a:tc>
                  <a:txBody>
                    <a:bodyPr/>
                    <a:lstStyle/>
                    <a:p>
                      <a:pPr algn="ctr" rtl="1">
                        <a:lnSpc>
                          <a:spcPct val="115000"/>
                        </a:lnSpc>
                        <a:spcAft>
                          <a:spcPts val="0"/>
                        </a:spcAft>
                      </a:pPr>
                      <a:r>
                        <a:rPr lang="fa-IR" sz="1100" b="1">
                          <a:effectLst/>
                        </a:rPr>
                        <a:t>ورود تیم کد 55 به بخش بلوک زایمان</a:t>
                      </a:r>
                      <a:endParaRPr lang="en-US" sz="1100" b="1">
                        <a:effectLst/>
                      </a:endParaRPr>
                    </a:p>
                    <a:p>
                      <a:pPr algn="ctr" rtl="1">
                        <a:lnSpc>
                          <a:spcPct val="115000"/>
                        </a:lnSpc>
                        <a:spcAft>
                          <a:spcPts val="0"/>
                        </a:spcAft>
                      </a:pPr>
                      <a:r>
                        <a:rPr lang="en-US" sz="1100" b="1">
                          <a:effectLst/>
                        </a:rPr>
                        <a:t> </a:t>
                      </a:r>
                    </a:p>
                    <a:p>
                      <a:pPr algn="ctr" rtl="1">
                        <a:lnSpc>
                          <a:spcPct val="115000"/>
                        </a:lnSpc>
                        <a:spcAft>
                          <a:spcPts val="0"/>
                        </a:spcAft>
                      </a:pPr>
                      <a:r>
                        <a:rPr lang="fa-IR" sz="1100" b="1">
                          <a:effectLst/>
                        </a:rPr>
                        <a:t> </a:t>
                      </a:r>
                      <a:endParaRPr lang="en-US" sz="11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000" b="1">
                          <a:effectLst/>
                        </a:rPr>
                        <a:t>اعضای تیم کد 55</a:t>
                      </a:r>
                      <a:endParaRPr lang="en-US" sz="10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a:effectLst/>
                        </a:rPr>
                        <a:t>10:33</a:t>
                      </a:r>
                      <a:endParaRPr lang="en-US" sz="12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a:effectLst/>
                        </a:rPr>
                        <a:t>حداکثر تا 3 دقیقه</a:t>
                      </a:r>
                      <a:endParaRPr lang="en-US" sz="1200" b="1">
                        <a:effectLst/>
                      </a:endParaRPr>
                    </a:p>
                    <a:p>
                      <a:pPr algn="ctr" rtl="1">
                        <a:lnSpc>
                          <a:spcPct val="115000"/>
                        </a:lnSpc>
                        <a:spcAft>
                          <a:spcPts val="0"/>
                        </a:spcAft>
                      </a:pPr>
                      <a:r>
                        <a:rPr lang="fa-IR" sz="1200" b="1">
                          <a:effectLst/>
                        </a:rPr>
                        <a:t> </a:t>
                      </a:r>
                      <a:endParaRPr lang="en-US" sz="1200" b="1">
                        <a:effectLst/>
                        <a:latin typeface="Calibri"/>
                        <a:ea typeface="Calibri"/>
                        <a:cs typeface="Arial"/>
                      </a:endParaRPr>
                    </a:p>
                  </a:txBody>
                  <a:tcPr marL="49988" marR="49988" marT="0" marB="0" anchor="ctr"/>
                </a:tc>
              </a:tr>
              <a:tr h="944576">
                <a:tc>
                  <a:txBody>
                    <a:bodyPr/>
                    <a:lstStyle/>
                    <a:p>
                      <a:pPr algn="ctr" rtl="1">
                        <a:lnSpc>
                          <a:spcPct val="115000"/>
                        </a:lnSpc>
                        <a:spcAft>
                          <a:spcPts val="0"/>
                        </a:spcAft>
                      </a:pPr>
                      <a:r>
                        <a:rPr lang="fa-IR" sz="900">
                          <a:effectLst/>
                        </a:rPr>
                        <a:t>12</a:t>
                      </a:r>
                      <a:endParaRPr lang="en-US" sz="800">
                        <a:effectLst/>
                        <a:latin typeface="Calibri"/>
                        <a:ea typeface="Calibri"/>
                        <a:cs typeface="Arial"/>
                      </a:endParaRPr>
                    </a:p>
                  </a:txBody>
                  <a:tcPr marL="49988" marR="49988" marT="0" marB="0"/>
                </a:tc>
                <a:tc>
                  <a:txBody>
                    <a:bodyPr/>
                    <a:lstStyle/>
                    <a:p>
                      <a:pPr algn="ctr" rtl="1">
                        <a:lnSpc>
                          <a:spcPct val="115000"/>
                        </a:lnSpc>
                        <a:spcAft>
                          <a:spcPts val="0"/>
                        </a:spcAft>
                      </a:pPr>
                      <a:r>
                        <a:rPr lang="fa-IR" sz="1100" b="1">
                          <a:effectLst/>
                        </a:rPr>
                        <a:t>قطع گاز و انشعابات در بخش بلوک زایمان</a:t>
                      </a:r>
                      <a:endParaRPr lang="en-US" sz="1100" b="1">
                        <a:effectLst/>
                      </a:endParaRPr>
                    </a:p>
                    <a:p>
                      <a:pPr algn="ctr" rtl="1">
                        <a:lnSpc>
                          <a:spcPct val="115000"/>
                        </a:lnSpc>
                        <a:spcAft>
                          <a:spcPts val="0"/>
                        </a:spcAft>
                      </a:pPr>
                      <a:r>
                        <a:rPr lang="en-US" sz="1100" b="1">
                          <a:effectLst/>
                        </a:rPr>
                        <a:t> </a:t>
                      </a:r>
                    </a:p>
                    <a:p>
                      <a:pPr algn="ctr" rtl="1">
                        <a:lnSpc>
                          <a:spcPct val="115000"/>
                        </a:lnSpc>
                        <a:spcAft>
                          <a:spcPts val="0"/>
                        </a:spcAft>
                      </a:pPr>
                      <a:r>
                        <a:rPr lang="fa-IR" sz="1100" b="1">
                          <a:effectLst/>
                        </a:rPr>
                        <a:t> </a:t>
                      </a:r>
                      <a:endParaRPr lang="en-US" sz="11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000" b="1">
                          <a:effectLst/>
                        </a:rPr>
                        <a:t>اعضای تیم کد 55</a:t>
                      </a:r>
                      <a:endParaRPr lang="en-US" sz="10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a:effectLst/>
                        </a:rPr>
                        <a:t>10:33</a:t>
                      </a:r>
                      <a:endParaRPr lang="en-US" sz="12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dirty="0">
                          <a:effectLst/>
                        </a:rPr>
                        <a:t>30ثانیه</a:t>
                      </a:r>
                      <a:endParaRPr lang="en-US" sz="1200" b="1" dirty="0">
                        <a:effectLst/>
                        <a:latin typeface="Calibri"/>
                        <a:ea typeface="Calibri"/>
                        <a:cs typeface="Arial"/>
                      </a:endParaRPr>
                    </a:p>
                  </a:txBody>
                  <a:tcPr marL="49988" marR="49988" marT="0" marB="0" anchor="ctr"/>
                </a:tc>
              </a:tr>
              <a:tr h="1177780">
                <a:tc>
                  <a:txBody>
                    <a:bodyPr/>
                    <a:lstStyle/>
                    <a:p>
                      <a:pPr algn="ctr" rtl="1">
                        <a:lnSpc>
                          <a:spcPct val="115000"/>
                        </a:lnSpc>
                        <a:spcAft>
                          <a:spcPts val="0"/>
                        </a:spcAft>
                      </a:pPr>
                      <a:r>
                        <a:rPr lang="fa-IR" sz="900" dirty="0">
                          <a:effectLst/>
                        </a:rPr>
                        <a:t>13</a:t>
                      </a:r>
                      <a:endParaRPr lang="en-US" sz="800" dirty="0">
                        <a:effectLst/>
                        <a:latin typeface="Calibri"/>
                        <a:ea typeface="Calibri"/>
                        <a:cs typeface="Arial"/>
                      </a:endParaRPr>
                    </a:p>
                  </a:txBody>
                  <a:tcPr marL="49988" marR="49988" marT="0" marB="0"/>
                </a:tc>
                <a:tc>
                  <a:txBody>
                    <a:bodyPr/>
                    <a:lstStyle/>
                    <a:p>
                      <a:pPr algn="ctr" rtl="1">
                        <a:lnSpc>
                          <a:spcPct val="115000"/>
                        </a:lnSpc>
                        <a:spcAft>
                          <a:spcPts val="0"/>
                        </a:spcAft>
                      </a:pPr>
                      <a:r>
                        <a:rPr lang="fa-IR" sz="1100" b="1" dirty="0">
                          <a:effectLst/>
                        </a:rPr>
                        <a:t>اطفای حریق با توجه به نوع آتش سوزی </a:t>
                      </a:r>
                      <a:endParaRPr lang="en-US" sz="1100" b="1" dirty="0">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000" b="1">
                          <a:effectLst/>
                        </a:rPr>
                        <a:t>اعضای تیم کد 55</a:t>
                      </a:r>
                      <a:endParaRPr lang="en-US" sz="1000" b="1">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1200" b="1" dirty="0">
                          <a:effectLst/>
                        </a:rPr>
                        <a:t>10:40</a:t>
                      </a:r>
                      <a:endParaRPr lang="en-US" sz="1200" b="1" dirty="0">
                        <a:effectLst/>
                        <a:latin typeface="Calibri"/>
                        <a:ea typeface="Calibri"/>
                        <a:cs typeface="Arial"/>
                      </a:endParaRPr>
                    </a:p>
                  </a:txBody>
                  <a:tcPr marL="49988" marR="49988" marT="0" marB="0" anchor="ctr"/>
                </a:tc>
                <a:tc>
                  <a:txBody>
                    <a:bodyPr/>
                    <a:lstStyle/>
                    <a:p>
                      <a:pPr algn="ctr" rtl="1">
                        <a:lnSpc>
                          <a:spcPct val="115000"/>
                        </a:lnSpc>
                        <a:spcAft>
                          <a:spcPts val="0"/>
                        </a:spcAft>
                      </a:pPr>
                      <a:r>
                        <a:rPr lang="fa-IR" sz="900" dirty="0">
                          <a:effectLst/>
                        </a:rPr>
                        <a:t> </a:t>
                      </a:r>
                      <a:endParaRPr lang="en-US" sz="800" dirty="0">
                        <a:effectLst/>
                        <a:latin typeface="Calibri"/>
                        <a:ea typeface="Calibri"/>
                        <a:cs typeface="Arial"/>
                      </a:endParaRPr>
                    </a:p>
                  </a:txBody>
                  <a:tcPr marL="49988" marR="49988" marT="0" marB="0" anchor="ctr"/>
                </a:tc>
              </a:tr>
            </a:tbl>
          </a:graphicData>
        </a:graphic>
      </p:graphicFrame>
    </p:spTree>
    <p:extLst>
      <p:ext uri="{BB962C8B-B14F-4D97-AF65-F5344CB8AC3E}">
        <p14:creationId xmlns:p14="http://schemas.microsoft.com/office/powerpoint/2010/main" val="9589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229600" cy="5334000"/>
          </a:xfrm>
        </p:spPr>
        <p:txBody>
          <a:bodyPr>
            <a:normAutofit fontScale="77500" lnSpcReduction="20000"/>
          </a:bodyPr>
          <a:lstStyle/>
          <a:p>
            <a:pPr algn="r">
              <a:buFont typeface="Wingdings 3" pitchFamily="18" charset="2"/>
              <a:buNone/>
            </a:pPr>
            <a:r>
              <a:rPr lang="fa-IR" sz="4800" dirty="0" smtClean="0">
                <a:solidFill>
                  <a:schemeClr val="bg2">
                    <a:lumMod val="25000"/>
                  </a:schemeClr>
                </a:solidFill>
                <a:cs typeface="B Nazanin" pitchFamily="2" charset="-78"/>
              </a:rPr>
              <a:t>هدف از مديريت بحران:</a:t>
            </a:r>
          </a:p>
          <a:p>
            <a:pPr algn="r">
              <a:buFontTx/>
              <a:buNone/>
            </a:pPr>
            <a:r>
              <a:rPr lang="fa-IR" sz="4000" b="1" dirty="0" smtClean="0">
                <a:solidFill>
                  <a:schemeClr val="bg2">
                    <a:lumMod val="25000"/>
                  </a:schemeClr>
                </a:solidFill>
                <a:cs typeface="B Nazanin" pitchFamily="2" charset="-78"/>
              </a:rPr>
              <a:t>هماهنگی منابع و طراحی مناسب برای استفاده از امکانات به منظور تامین سلامت و رفاه آسیب دیدگان</a:t>
            </a:r>
          </a:p>
          <a:p>
            <a:pPr algn="r">
              <a:buFontTx/>
              <a:buNone/>
            </a:pPr>
            <a:endParaRPr lang="fa-IR" b="1" dirty="0">
              <a:solidFill>
                <a:schemeClr val="bg2">
                  <a:lumMod val="25000"/>
                </a:schemeClr>
              </a:solidFill>
              <a:cs typeface="B Nazanin" pitchFamily="2" charset="-78"/>
            </a:endParaRPr>
          </a:p>
          <a:p>
            <a:pPr algn="r">
              <a:buFontTx/>
              <a:buNone/>
            </a:pPr>
            <a:endParaRPr lang="fa-IR" b="1" dirty="0" smtClean="0">
              <a:solidFill>
                <a:schemeClr val="bg2">
                  <a:lumMod val="25000"/>
                </a:schemeClr>
              </a:solidFill>
              <a:cs typeface="B Nazanin" pitchFamily="2" charset="-78"/>
            </a:endParaRPr>
          </a:p>
          <a:p>
            <a:pPr algn="r">
              <a:buFontTx/>
              <a:buNone/>
            </a:pPr>
            <a:endParaRPr lang="fa-IR" dirty="0" smtClean="0">
              <a:solidFill>
                <a:srgbClr val="006600"/>
              </a:solidFill>
              <a:cs typeface="B Nazanin" pitchFamily="2" charset="-78"/>
            </a:endParaRPr>
          </a:p>
          <a:p>
            <a:pPr algn="r">
              <a:buFont typeface="Wingdings 3" pitchFamily="18" charset="2"/>
              <a:buNone/>
            </a:pPr>
            <a:r>
              <a:rPr lang="fa-IR" sz="4800" dirty="0" smtClean="0">
                <a:solidFill>
                  <a:srgbClr val="CC0066"/>
                </a:solidFill>
                <a:cs typeface="B Nazanin" pitchFamily="2" charset="-78"/>
              </a:rPr>
              <a:t>وظيفه مديريت بحران:</a:t>
            </a:r>
          </a:p>
          <a:p>
            <a:pPr algn="r">
              <a:buFontTx/>
              <a:buNone/>
            </a:pPr>
            <a:r>
              <a:rPr lang="fa-IR" sz="3400" b="1" dirty="0" smtClean="0">
                <a:solidFill>
                  <a:srgbClr val="CC0066"/>
                </a:solidFill>
                <a:cs typeface="B Nazanin" pitchFamily="2" charset="-78"/>
              </a:rPr>
              <a:t>کنترل بحران در زمان بسیار کوتاه با استفاده از بهترین اصول و </a:t>
            </a:r>
            <a:endParaRPr lang="en-US" sz="3400" b="1" dirty="0" smtClean="0">
              <a:solidFill>
                <a:srgbClr val="CC0066"/>
              </a:solidFill>
              <a:cs typeface="B Nazanin" pitchFamily="2" charset="-78"/>
            </a:endParaRPr>
          </a:p>
          <a:p>
            <a:pPr algn="r">
              <a:buFontTx/>
              <a:buNone/>
            </a:pPr>
            <a:r>
              <a:rPr lang="fa-IR" sz="3400" b="1" dirty="0" smtClean="0">
                <a:solidFill>
                  <a:srgbClr val="CC0066"/>
                </a:solidFill>
                <a:cs typeface="B Nazanin" pitchFamily="2" charset="-78"/>
              </a:rPr>
              <a:t>روش</a:t>
            </a:r>
            <a:endParaRPr lang="en-US" sz="3400" b="1" dirty="0" smtClean="0">
              <a:solidFill>
                <a:srgbClr val="CC0066"/>
              </a:solidFill>
              <a:cs typeface="B Nazanin" pitchFamily="2" charset="-78"/>
            </a:endParaRPr>
          </a:p>
          <a:p>
            <a:pPr algn="r">
              <a:buFontTx/>
              <a:buNone/>
            </a:pPr>
            <a:endParaRPr lang="fa-IR" dirty="0" smtClean="0">
              <a:solidFill>
                <a:schemeClr val="bg1"/>
              </a:solidFill>
              <a:cs typeface="B Nazanin" pitchFamily="2" charset="-78"/>
            </a:endParaRPr>
          </a:p>
          <a:p>
            <a:pPr algn="r">
              <a:buFont typeface="Wingdings 3" pitchFamily="18" charset="2"/>
              <a:buNone/>
            </a:pPr>
            <a:r>
              <a:rPr lang="fa-IR" sz="4800" dirty="0" smtClean="0">
                <a:solidFill>
                  <a:schemeClr val="bg1"/>
                </a:solidFill>
                <a:cs typeface="B Nazanin" pitchFamily="2" charset="-78"/>
              </a:rPr>
              <a:t>رابطه بحران با مديريت بحران:</a:t>
            </a:r>
            <a:endParaRPr lang="en-US" sz="4800" dirty="0" smtClean="0">
              <a:solidFill>
                <a:schemeClr val="bg1"/>
              </a:solidFill>
              <a:cs typeface="B Nazanin" pitchFamily="2" charset="-78"/>
            </a:endParaRPr>
          </a:p>
          <a:p>
            <a:pPr algn="r">
              <a:buFontTx/>
              <a:buNone/>
            </a:pPr>
            <a:r>
              <a:rPr lang="fa-IR" sz="3400" b="1" dirty="0" smtClean="0">
                <a:solidFill>
                  <a:schemeClr val="bg1"/>
                </a:solidFill>
                <a:cs typeface="B Nazanin" pitchFamily="2" charset="-78"/>
              </a:rPr>
              <a:t>بهینه سازی شرایط برای مقابله با بحران ، و به حداقل رساندن خسارات ناشی از بحران</a:t>
            </a:r>
            <a:endParaRPr lang="en-US" sz="3400" b="1" dirty="0" smtClean="0">
              <a:solidFill>
                <a:schemeClr val="bg1"/>
              </a:solidFill>
              <a:cs typeface="B Nazanin" pitchFamily="2" charset="-78"/>
            </a:endParaRPr>
          </a:p>
          <a:p>
            <a:pPr algn="r"/>
            <a:endParaRPr lang="en-US" sz="3400" b="1" dirty="0">
              <a:cs typeface="B Nazanin" pitchFamily="2" charset="-78"/>
            </a:endParaRPr>
          </a:p>
        </p:txBody>
      </p:sp>
    </p:spTree>
    <p:extLst>
      <p:ext uri="{BB962C8B-B14F-4D97-AF65-F5344CB8AC3E}">
        <p14:creationId xmlns:p14="http://schemas.microsoft.com/office/powerpoint/2010/main" val="24522400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5221684"/>
              </p:ext>
            </p:extLst>
          </p:nvPr>
        </p:nvGraphicFramePr>
        <p:xfrm>
          <a:off x="846035" y="1295399"/>
          <a:ext cx="7764565" cy="2209802"/>
        </p:xfrm>
        <a:graphic>
          <a:graphicData uri="http://schemas.openxmlformats.org/drawingml/2006/table">
            <a:tbl>
              <a:tblPr rtl="1" firstRow="1" firstCol="1" bandRow="1">
                <a:tableStyleId>{5C22544A-7EE6-4342-B048-85BDC9FD1C3A}</a:tableStyleId>
              </a:tblPr>
              <a:tblGrid>
                <a:gridCol w="588176"/>
                <a:gridCol w="2216402"/>
                <a:gridCol w="1346731"/>
                <a:gridCol w="1342286"/>
                <a:gridCol w="2270970"/>
              </a:tblGrid>
              <a:tr h="1104901">
                <a:tc>
                  <a:txBody>
                    <a:bodyPr/>
                    <a:lstStyle/>
                    <a:p>
                      <a:pPr algn="ctr" rtl="1">
                        <a:lnSpc>
                          <a:spcPct val="115000"/>
                        </a:lnSpc>
                        <a:spcAft>
                          <a:spcPts val="0"/>
                        </a:spcAft>
                      </a:pPr>
                      <a:r>
                        <a:rPr lang="fa-IR" sz="1200" dirty="0" smtClean="0">
                          <a:effectLst/>
                        </a:rPr>
                        <a:t>14</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در صورت آتش سوزی شدید هماهنگی با منطقه 15 پایگاه 13</a:t>
                      </a:r>
                      <a:endParaRPr lang="en-US" sz="1100">
                        <a:effectLst/>
                      </a:endParaRPr>
                    </a:p>
                    <a:p>
                      <a:pPr algn="ctr" rtl="1">
                        <a:lnSpc>
                          <a:spcPct val="115000"/>
                        </a:lnSpc>
                        <a:spcAft>
                          <a:spcPts val="0"/>
                        </a:spcAft>
                      </a:pPr>
                      <a:r>
                        <a:rPr lang="en-US" sz="1200">
                          <a:effectLst/>
                        </a:rPr>
                        <a:t> </a:t>
                      </a:r>
                      <a:endParaRPr lang="en-US" sz="1100">
                        <a:effectLst/>
                      </a:endParaRPr>
                    </a:p>
                    <a:p>
                      <a:pPr algn="ctr" rtl="1">
                        <a:lnSpc>
                          <a:spcPct val="115000"/>
                        </a:lnSpc>
                        <a:spcAft>
                          <a:spcPts val="0"/>
                        </a:spcAft>
                      </a:pPr>
                      <a:r>
                        <a:rPr lang="fa-IR" sz="12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200">
                          <a:effectLst/>
                        </a:rPr>
                        <a:t>مسئول اتش نشانی مرکز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2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200">
                          <a:effectLst/>
                        </a:rPr>
                        <a:t> </a:t>
                      </a:r>
                      <a:endParaRPr lang="en-US" sz="1100">
                        <a:effectLst/>
                        <a:latin typeface="Calibri"/>
                        <a:ea typeface="Calibri"/>
                        <a:cs typeface="Arial"/>
                      </a:endParaRPr>
                    </a:p>
                  </a:txBody>
                  <a:tcPr marL="68580" marR="68580" marT="0" marB="0" anchor="ctr"/>
                </a:tc>
              </a:tr>
              <a:tr h="1104901">
                <a:tc>
                  <a:txBody>
                    <a:bodyPr/>
                    <a:lstStyle/>
                    <a:p>
                      <a:pPr algn="ctr" rtl="1">
                        <a:lnSpc>
                          <a:spcPct val="115000"/>
                        </a:lnSpc>
                        <a:spcAft>
                          <a:spcPts val="0"/>
                        </a:spcAft>
                      </a:pPr>
                      <a:r>
                        <a:rPr lang="fa-IR" sz="1200">
                          <a:effectLst/>
                        </a:rPr>
                        <a:t>15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fa-IR" sz="1200">
                          <a:effectLst/>
                        </a:rPr>
                        <a:t> ثبت گزارش حادثه و فرم گزارش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200">
                          <a:effectLst/>
                        </a:rPr>
                        <a:t>مسئول اتش نشانی مرکز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2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fa-IR" sz="1200" dirty="0">
                          <a:effectLst/>
                        </a:rPr>
                        <a:t> </a:t>
                      </a:r>
                      <a:endParaRPr lang="en-US" sz="1100" dirty="0">
                        <a:effectLst/>
                        <a:latin typeface="Calibri"/>
                        <a:ea typeface="Calibri"/>
                        <a:cs typeface="Arial"/>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F0F6FDE3-34E2-4D84-BD36-D6669CBBEBD4}" type="slidenum">
              <a:rPr lang="en-US" smtClean="0"/>
              <a:pPr/>
              <a:t>70</a:t>
            </a:fld>
            <a:endParaRPr lang="en-US"/>
          </a:p>
        </p:txBody>
      </p:sp>
    </p:spTree>
    <p:extLst>
      <p:ext uri="{BB962C8B-B14F-4D97-AF65-F5344CB8AC3E}">
        <p14:creationId xmlns:p14="http://schemas.microsoft.com/office/powerpoint/2010/main" val="3123580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1"/>
            <a:ext cx="7772400" cy="990600"/>
          </a:xfrm>
        </p:spPr>
        <p:txBody>
          <a:bodyPr/>
          <a:lstStyle/>
          <a:p>
            <a:pPr algn="r" rtl="1"/>
            <a:r>
              <a:rPr lang="fa-IR" b="1" dirty="0">
                <a:solidFill>
                  <a:srgbClr val="FF0000"/>
                </a:solidFill>
                <a:cs typeface="B Nazanin" pitchFamily="2" charset="-78"/>
              </a:rPr>
              <a:t>8- </a:t>
            </a:r>
            <a:r>
              <a:rPr lang="fa-IR" b="1" cap="all" dirty="0">
                <a:solidFill>
                  <a:srgbClr val="FF0000"/>
                </a:solidFill>
                <a:effectLst>
                  <a:reflection blurRad="12700" stA="28000" endPos="45000" dist="1003" dir="5400000" sy="-100000" algn="bl"/>
                </a:effectLst>
                <a:cs typeface="B Nazanin" pitchFamily="2" charset="-78"/>
              </a:rPr>
              <a:t>برگزاري مانورعملياتي سراسري </a:t>
            </a:r>
            <a:endParaRPr lang="en-US" dirty="0">
              <a:solidFill>
                <a:srgbClr val="FF0000"/>
              </a:solidFill>
              <a:cs typeface="B Nazanin" pitchFamily="2" charset="-78"/>
            </a:endParaRPr>
          </a:p>
        </p:txBody>
      </p:sp>
      <p:sp>
        <p:nvSpPr>
          <p:cNvPr id="3" name="Subtitle 2"/>
          <p:cNvSpPr>
            <a:spLocks noGrp="1"/>
          </p:cNvSpPr>
          <p:nvPr>
            <p:ph type="subTitle" idx="1"/>
          </p:nvPr>
        </p:nvSpPr>
        <p:spPr>
          <a:xfrm>
            <a:off x="152400" y="1524000"/>
            <a:ext cx="8610600" cy="5181600"/>
          </a:xfrm>
        </p:spPr>
        <p:txBody>
          <a:bodyPr>
            <a:normAutofit/>
          </a:bodyPr>
          <a:lstStyle/>
          <a:p>
            <a:pPr algn="just" rtl="1"/>
            <a:r>
              <a:rPr lang="fa-IR" sz="3200" b="1" dirty="0">
                <a:solidFill>
                  <a:schemeClr val="tx1"/>
                </a:solidFill>
                <a:cs typeface="B Nazanin" pitchFamily="2" charset="-78"/>
              </a:rPr>
              <a:t>مرحله اصلي پياده سازي سيستم مديريت بحران درمراكز درماني ، برگزاري مانور عملياتي سراسري باشركت كليه بخشها و واحدهاي نمودار تشكيلاتي آن مركز است كه پس از اجراي مانور هاي عملياتي محدود به مرحله اجرا درمي آيد دراين مرحله كه مهمترين مرحله پياده سازي برنامه است ، علاوه براشكالات واحدها و بخشها ، نقايض موجود درعمليات هماهنگ بين بخشهاي مختلف شناسايي مي‌گردد</a:t>
            </a:r>
            <a:r>
              <a:rPr lang="fa-IR" sz="3200" b="1" dirty="0" smtClean="0">
                <a:solidFill>
                  <a:schemeClr val="tx1"/>
                </a:solidFill>
                <a:cs typeface="B Nazanin" pitchFamily="2" charset="-78"/>
              </a:rPr>
              <a:t>.</a:t>
            </a:r>
          </a:p>
        </p:txBody>
      </p:sp>
    </p:spTree>
    <p:extLst>
      <p:ext uri="{BB962C8B-B14F-4D97-AF65-F5344CB8AC3E}">
        <p14:creationId xmlns:p14="http://schemas.microsoft.com/office/powerpoint/2010/main" val="30355948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
            <a:ext cx="7772400" cy="1470025"/>
          </a:xfrm>
        </p:spPr>
        <p:txBody>
          <a:bodyPr/>
          <a:lstStyle/>
          <a:p>
            <a:r>
              <a:rPr lang="fa-IR" b="1" dirty="0">
                <a:solidFill>
                  <a:srgbClr val="FF0000"/>
                </a:solidFill>
                <a:cs typeface="B Nazanin" pitchFamily="2" charset="-78"/>
              </a:rPr>
              <a:t>9- </a:t>
            </a:r>
            <a:r>
              <a:rPr lang="fa-IR" b="1" u="sng" dirty="0">
                <a:solidFill>
                  <a:srgbClr val="FF0000"/>
                </a:solidFill>
                <a:cs typeface="B Nazanin" pitchFamily="2" charset="-78"/>
              </a:rPr>
              <a:t>بازنگري واصلاح برنامه</a:t>
            </a:r>
            <a:r>
              <a:rPr lang="fa-IR" b="1" dirty="0">
                <a:solidFill>
                  <a:srgbClr val="FF0000"/>
                </a:solidFill>
                <a:cs typeface="B Nazanin" pitchFamily="2" charset="-78"/>
              </a:rPr>
              <a:t> </a:t>
            </a:r>
            <a:endParaRPr lang="en-US" dirty="0">
              <a:solidFill>
                <a:srgbClr val="FF0000"/>
              </a:solidFill>
              <a:cs typeface="B Nazanin" pitchFamily="2" charset="-78"/>
            </a:endParaRPr>
          </a:p>
        </p:txBody>
      </p:sp>
      <p:sp>
        <p:nvSpPr>
          <p:cNvPr id="3" name="Subtitle 2"/>
          <p:cNvSpPr>
            <a:spLocks noGrp="1"/>
          </p:cNvSpPr>
          <p:nvPr>
            <p:ph type="subTitle" idx="1"/>
          </p:nvPr>
        </p:nvSpPr>
        <p:spPr>
          <a:xfrm>
            <a:off x="304800" y="1752600"/>
            <a:ext cx="8382000" cy="4953000"/>
          </a:xfrm>
        </p:spPr>
        <p:txBody>
          <a:bodyPr>
            <a:normAutofit/>
          </a:bodyPr>
          <a:lstStyle/>
          <a:p>
            <a:pPr algn="r" rtl="1"/>
            <a:r>
              <a:rPr lang="fa-IR" sz="3600" b="1" dirty="0">
                <a:solidFill>
                  <a:schemeClr val="tx1"/>
                </a:solidFill>
                <a:cs typeface="B Nazanin" pitchFamily="2" charset="-78"/>
              </a:rPr>
              <a:t>مرحله نهايي پياده سازي برنامه مقابله با حوادث غيرمترقبه ، بازنگري آن با توجه به اشكالات و نقايص مشاهده شده درمانورهاي محدود وسراسري و اصلاح درجهت رفع اين موارد مي باشد. بازنگري واصلاح برنامه لازم است پس از هر بار مانور عملياتي سراسري صورت پذيرد</a:t>
            </a:r>
            <a:r>
              <a:rPr lang="fa-IR" sz="3600" b="1" dirty="0" smtClean="0">
                <a:solidFill>
                  <a:schemeClr val="tx1"/>
                </a:solidFill>
                <a:cs typeface="B Nazanin" pitchFamily="2" charset="-78"/>
              </a:rPr>
              <a:t>.</a:t>
            </a:r>
          </a:p>
          <a:p>
            <a:pPr algn="r" rtl="1"/>
            <a:endParaRPr lang="fa-IR" sz="3600" b="1" dirty="0">
              <a:solidFill>
                <a:schemeClr val="tx1"/>
              </a:solidFill>
              <a:cs typeface="B Nazanin" pitchFamily="2" charset="-78"/>
            </a:endParaRPr>
          </a:p>
          <a:p>
            <a:pPr algn="r" rtl="1"/>
            <a:endParaRPr lang="fa-IR" sz="3600" b="1" dirty="0" smtClean="0">
              <a:solidFill>
                <a:schemeClr val="bg1"/>
              </a:solidFill>
              <a:cs typeface="B Nazanin" pitchFamily="2" charset="-78"/>
            </a:endParaRPr>
          </a:p>
          <a:p>
            <a:pPr algn="r" rtl="1"/>
            <a:endParaRPr lang="fa-IR" sz="3600" b="1" dirty="0">
              <a:solidFill>
                <a:schemeClr val="bg1"/>
              </a:solidFill>
              <a:cs typeface="B Nazanin" pitchFamily="2" charset="-78"/>
            </a:endParaRPr>
          </a:p>
          <a:p>
            <a:pPr algn="r" rtl="1"/>
            <a:endParaRPr lang="en-US" sz="3600" dirty="0">
              <a:solidFill>
                <a:schemeClr val="bg1"/>
              </a:solidFill>
              <a:cs typeface="B Nazanin" pitchFamily="2" charset="-78"/>
            </a:endParaRPr>
          </a:p>
          <a:p>
            <a:pPr algn="r" rtl="1"/>
            <a:endParaRPr lang="en-US" sz="3600" dirty="0">
              <a:solidFill>
                <a:schemeClr val="bg1"/>
              </a:solidFill>
              <a:cs typeface="B Nazanin" pitchFamily="2" charset="-78"/>
            </a:endParaRPr>
          </a:p>
        </p:txBody>
      </p:sp>
    </p:spTree>
    <p:extLst>
      <p:ext uri="{BB962C8B-B14F-4D97-AF65-F5344CB8AC3E}">
        <p14:creationId xmlns:p14="http://schemas.microsoft.com/office/powerpoint/2010/main" val="16974069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Slide Number Placeholder 2"/>
          <p:cNvSpPr>
            <a:spLocks noGrp="1"/>
          </p:cNvSpPr>
          <p:nvPr>
            <p:ph type="sldNum" sz="quarter" idx="12"/>
          </p:nvPr>
        </p:nvSpPr>
        <p:spPr/>
        <p:txBody>
          <a:bodyPr/>
          <a:lstStyle/>
          <a:p>
            <a:fld id="{F0F6FDE3-34E2-4D84-BD36-D6669CBBEBD4}" type="slidenum">
              <a:rPr lang="en-US" smtClean="0"/>
              <a:pPr/>
              <a:t>73</a:t>
            </a:fld>
            <a:endParaRPr lang="en-US"/>
          </a:p>
        </p:txBody>
      </p:sp>
      <p:sp>
        <p:nvSpPr>
          <p:cNvPr id="4" name="Title 3"/>
          <p:cNvSpPr>
            <a:spLocks noGrp="1"/>
          </p:cNvSpPr>
          <p:nvPr>
            <p:ph type="title"/>
          </p:nvPr>
        </p:nvSpPr>
        <p:spPr/>
        <p:txBody>
          <a:bodyPr/>
          <a:lstStyle/>
          <a:p>
            <a:endParaRPr lang="fa-IR"/>
          </a:p>
        </p:txBody>
      </p:sp>
      <p:pic>
        <p:nvPicPr>
          <p:cNvPr id="3074" name="Picture 2" descr="http://up.1hesekhob.ir/uploads/137468527324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6" y="0"/>
            <a:ext cx="9157335"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52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8001000" cy="1470025"/>
          </a:xfrm>
        </p:spPr>
        <p:txBody>
          <a:bodyPr>
            <a:normAutofit fontScale="90000"/>
          </a:bodyPr>
          <a:lstStyle/>
          <a:p>
            <a:pPr algn="r" rtl="1"/>
            <a:r>
              <a:rPr lang="fa-IR" b="1" dirty="0">
                <a:solidFill>
                  <a:srgbClr val="FF0000"/>
                </a:solidFill>
                <a:cs typeface="B Nazanin" pitchFamily="2" charset="-78"/>
              </a:rPr>
              <a:t>مراحل عملکرد مراکز درمانی پس از وقوع حادثه در </a:t>
            </a:r>
            <a:r>
              <a:rPr lang="en-US" b="1" dirty="0">
                <a:solidFill>
                  <a:srgbClr val="FF0000"/>
                </a:solidFill>
                <a:cs typeface="B Nazanin" pitchFamily="2" charset="-78"/>
              </a:rPr>
              <a:t>HEICS </a:t>
            </a:r>
            <a:r>
              <a:rPr lang="en-US" dirty="0">
                <a:solidFill>
                  <a:srgbClr val="FF0000"/>
                </a:solidFill>
                <a:cs typeface="B Nazanin" pitchFamily="2" charset="-78"/>
              </a:rPr>
              <a:t/>
            </a:r>
            <a:br>
              <a:rPr lang="en-US" dirty="0">
                <a:solidFill>
                  <a:srgbClr val="FF0000"/>
                </a:solidFill>
                <a:cs typeface="B Nazanin" pitchFamily="2" charset="-78"/>
              </a:rPr>
            </a:br>
            <a:endParaRPr lang="en-US" dirty="0">
              <a:solidFill>
                <a:srgbClr val="FF0000"/>
              </a:solidFill>
              <a:cs typeface="B Nazanin" pitchFamily="2" charset="-78"/>
            </a:endParaRPr>
          </a:p>
        </p:txBody>
      </p:sp>
      <p:sp>
        <p:nvSpPr>
          <p:cNvPr id="3" name="Subtitle 2"/>
          <p:cNvSpPr>
            <a:spLocks noGrp="1"/>
          </p:cNvSpPr>
          <p:nvPr>
            <p:ph type="subTitle" idx="1"/>
          </p:nvPr>
        </p:nvSpPr>
        <p:spPr>
          <a:xfrm>
            <a:off x="533400" y="1676400"/>
            <a:ext cx="8153400" cy="4648200"/>
          </a:xfrm>
        </p:spPr>
        <p:txBody>
          <a:bodyPr>
            <a:normAutofit/>
          </a:bodyPr>
          <a:lstStyle/>
          <a:p>
            <a:pPr lvl="0" algn="r" rtl="1"/>
            <a:r>
              <a:rPr lang="fa-IR" sz="3600" b="1" dirty="0" smtClean="0">
                <a:solidFill>
                  <a:srgbClr val="FF0000"/>
                </a:solidFill>
                <a:cs typeface="B Nazanin" pitchFamily="2" charset="-78"/>
              </a:rPr>
              <a:t>1-فعال </a:t>
            </a:r>
            <a:r>
              <a:rPr lang="fa-IR" sz="3600" b="1" dirty="0">
                <a:solidFill>
                  <a:srgbClr val="FF0000"/>
                </a:solidFill>
                <a:cs typeface="B Nazanin" pitchFamily="2" charset="-78"/>
              </a:rPr>
              <a:t>سازي سيستم هشدار :</a:t>
            </a:r>
            <a:endParaRPr lang="en-US" sz="3600" dirty="0">
              <a:solidFill>
                <a:srgbClr val="FF0000"/>
              </a:solidFill>
              <a:cs typeface="B Nazanin" pitchFamily="2" charset="-78"/>
            </a:endParaRPr>
          </a:p>
          <a:p>
            <a:pPr algn="r" rtl="1"/>
            <a:r>
              <a:rPr lang="fa-IR" sz="3600" b="1" dirty="0">
                <a:solidFill>
                  <a:schemeClr val="tx1"/>
                </a:solidFill>
                <a:cs typeface="B Nazanin" pitchFamily="2" charset="-78"/>
              </a:rPr>
              <a:t>اولين مرحله پس از وقوع حادثه ، مرحله فعال سازي سيستم هشدار است. داشتن يك برنامه مدون براي سيستم هشدار ، امري بسيارمهم است. چرا كه داشتن اطلاعات صحيح و دركمترين فاصله زماني پس از وقوع حادثه ، لازمه تصميم گيري صحيح و آمادگي براي ارائه خدمات مطلوب </a:t>
            </a:r>
            <a:r>
              <a:rPr lang="fa-IR" sz="3600" b="1" dirty="0" smtClean="0">
                <a:solidFill>
                  <a:schemeClr val="tx1"/>
                </a:solidFill>
                <a:cs typeface="B Nazanin" pitchFamily="2" charset="-78"/>
              </a:rPr>
              <a:t>است. </a:t>
            </a:r>
          </a:p>
          <a:p>
            <a:pPr algn="r" rtl="1"/>
            <a:endParaRPr lang="fa-IR" b="1" dirty="0">
              <a:solidFill>
                <a:schemeClr val="bg1">
                  <a:lumMod val="95000"/>
                </a:schemeClr>
              </a:solidFill>
              <a:cs typeface="B Nazanin" pitchFamily="2" charset="-78"/>
            </a:endParaRPr>
          </a:p>
        </p:txBody>
      </p:sp>
    </p:spTree>
    <p:extLst>
      <p:ext uri="{BB962C8B-B14F-4D97-AF65-F5344CB8AC3E}">
        <p14:creationId xmlns:p14="http://schemas.microsoft.com/office/powerpoint/2010/main" val="1345329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3581400" y="-20783"/>
            <a:ext cx="1752600" cy="1011383"/>
          </a:xfrm>
          <a:prstGeom prst="downArrow">
            <a:avLst/>
          </a:prstGeom>
          <a:solidFill>
            <a:srgbClr val="FF33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2000" dirty="0">
                <a:effectLst/>
                <a:latin typeface="Calibri"/>
                <a:ea typeface="Calibri"/>
                <a:cs typeface="B Nazanin" pitchFamily="2" charset="-78"/>
              </a:rPr>
              <a:t>سيستم هشدار</a:t>
            </a:r>
            <a:endParaRPr lang="en-US" sz="1000" dirty="0">
              <a:effectLst/>
              <a:latin typeface="Calibri"/>
              <a:ea typeface="Calibri"/>
              <a:cs typeface="B Nazanin" pitchFamily="2" charset="-78"/>
            </a:endParaRPr>
          </a:p>
        </p:txBody>
      </p:sp>
      <p:sp>
        <p:nvSpPr>
          <p:cNvPr id="3" name="Oval 2"/>
          <p:cNvSpPr/>
          <p:nvPr/>
        </p:nvSpPr>
        <p:spPr>
          <a:xfrm>
            <a:off x="3343275" y="997527"/>
            <a:ext cx="2228850" cy="1038225"/>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solidFill>
                  <a:srgbClr val="7030A0"/>
                </a:solidFill>
                <a:effectLst/>
                <a:latin typeface="Calibri"/>
                <a:ea typeface="Calibri"/>
                <a:cs typeface="2  Nazanin"/>
              </a:rPr>
              <a:t>اولين فردي كه ازوقوع حادثه مطلع ميشود</a:t>
            </a:r>
            <a:endParaRPr lang="en-US" sz="1100">
              <a:effectLst/>
              <a:latin typeface="Calibri"/>
              <a:ea typeface="Calibri"/>
              <a:cs typeface="Arial"/>
            </a:endParaRPr>
          </a:p>
        </p:txBody>
      </p:sp>
      <p:sp>
        <p:nvSpPr>
          <p:cNvPr id="4" name="Oval 3"/>
          <p:cNvSpPr/>
          <p:nvPr/>
        </p:nvSpPr>
        <p:spPr>
          <a:xfrm>
            <a:off x="4953000" y="2119312"/>
            <a:ext cx="2047875" cy="852488"/>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solidFill>
                  <a:srgbClr val="7030A0"/>
                </a:solidFill>
                <a:effectLst/>
                <a:latin typeface="Calibri"/>
                <a:ea typeface="Calibri"/>
                <a:cs typeface="2  Nazanin"/>
              </a:rPr>
              <a:t>رياست بيمارستان </a:t>
            </a:r>
            <a:endParaRPr lang="en-US" sz="1100">
              <a:effectLst/>
              <a:latin typeface="Calibri"/>
              <a:ea typeface="Calibri"/>
              <a:cs typeface="Arial"/>
            </a:endParaRPr>
          </a:p>
        </p:txBody>
      </p:sp>
      <p:sp>
        <p:nvSpPr>
          <p:cNvPr id="5" name="Oval 4"/>
          <p:cNvSpPr/>
          <p:nvPr/>
        </p:nvSpPr>
        <p:spPr>
          <a:xfrm>
            <a:off x="2057400" y="2214562"/>
            <a:ext cx="2257425" cy="757238"/>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solidFill>
                  <a:srgbClr val="7030A0"/>
                </a:solidFill>
                <a:effectLst/>
                <a:latin typeface="Calibri"/>
                <a:ea typeface="Calibri"/>
                <a:cs typeface="2  Nazanin"/>
              </a:rPr>
              <a:t>سوپروايزر كشيك بيمارستان </a:t>
            </a:r>
            <a:endParaRPr lang="en-US" sz="1100">
              <a:effectLst/>
              <a:latin typeface="Calibri"/>
              <a:ea typeface="Calibri"/>
              <a:cs typeface="Arial"/>
            </a:endParaRPr>
          </a:p>
        </p:txBody>
      </p:sp>
      <p:cxnSp>
        <p:nvCxnSpPr>
          <p:cNvPr id="6" name="Straight Arrow Connector 5"/>
          <p:cNvCxnSpPr/>
          <p:nvPr/>
        </p:nvCxnSpPr>
        <p:spPr>
          <a:xfrm flipH="1">
            <a:off x="3560617" y="1976437"/>
            <a:ext cx="319089" cy="238125"/>
          </a:xfrm>
          <a:prstGeom prst="straightConnector1">
            <a:avLst/>
          </a:prstGeom>
          <a:noFill/>
          <a:ln w="9525" cap="flat" cmpd="sng" algn="ctr">
            <a:solidFill>
              <a:srgbClr val="FF0000"/>
            </a:solidFill>
            <a:prstDash val="solid"/>
            <a:tailEnd type="arrow"/>
          </a:ln>
          <a:effectLst/>
        </p:spPr>
      </p:cxnSp>
      <p:sp>
        <p:nvSpPr>
          <p:cNvPr id="8" name="Oval 7"/>
          <p:cNvSpPr/>
          <p:nvPr/>
        </p:nvSpPr>
        <p:spPr>
          <a:xfrm>
            <a:off x="3702843" y="3112943"/>
            <a:ext cx="2028825" cy="965056"/>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solidFill>
                  <a:srgbClr val="7030A0"/>
                </a:solidFill>
                <a:effectLst/>
                <a:latin typeface="Calibri"/>
                <a:ea typeface="Calibri"/>
                <a:cs typeface="2  Nazanin"/>
              </a:rPr>
              <a:t>رييس ستاد بحران در شهرستان </a:t>
            </a:r>
            <a:endParaRPr lang="en-US" sz="1100">
              <a:effectLst/>
              <a:latin typeface="Calibri"/>
              <a:ea typeface="Calibri"/>
              <a:cs typeface="Arial"/>
            </a:endParaRPr>
          </a:p>
        </p:txBody>
      </p:sp>
      <p:sp>
        <p:nvSpPr>
          <p:cNvPr id="9" name="Oval 8"/>
          <p:cNvSpPr/>
          <p:nvPr/>
        </p:nvSpPr>
        <p:spPr>
          <a:xfrm>
            <a:off x="3688555" y="4405746"/>
            <a:ext cx="2057400" cy="928253"/>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600">
                <a:solidFill>
                  <a:srgbClr val="7030A0"/>
                </a:solidFill>
                <a:effectLst/>
                <a:latin typeface="Calibri"/>
                <a:ea typeface="Calibri"/>
                <a:cs typeface="2  Nazanin"/>
              </a:rPr>
              <a:t>رييس ستاد بحران سازمان دراستان</a:t>
            </a:r>
            <a:endParaRPr lang="en-US" sz="1100">
              <a:effectLst/>
              <a:latin typeface="Calibri"/>
              <a:ea typeface="Calibri"/>
              <a:cs typeface="Arial"/>
            </a:endParaRPr>
          </a:p>
        </p:txBody>
      </p:sp>
      <p:sp>
        <p:nvSpPr>
          <p:cNvPr id="10" name="Oval 9"/>
          <p:cNvSpPr/>
          <p:nvPr/>
        </p:nvSpPr>
        <p:spPr>
          <a:xfrm>
            <a:off x="1347787" y="5834928"/>
            <a:ext cx="1419225" cy="1019175"/>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400" b="1">
                <a:solidFill>
                  <a:srgbClr val="7030A0"/>
                </a:solidFill>
                <a:effectLst/>
                <a:latin typeface="Calibri"/>
                <a:ea typeface="Calibri"/>
                <a:cs typeface="2  Nazanin"/>
              </a:rPr>
              <a:t>رسانه ها</a:t>
            </a:r>
            <a:endParaRPr lang="en-US" sz="1100">
              <a:effectLst/>
              <a:latin typeface="Calibri"/>
              <a:ea typeface="Calibri"/>
              <a:cs typeface="Arial"/>
            </a:endParaRPr>
          </a:p>
        </p:txBody>
      </p:sp>
      <p:sp>
        <p:nvSpPr>
          <p:cNvPr id="11" name="Oval 10"/>
          <p:cNvSpPr/>
          <p:nvPr/>
        </p:nvSpPr>
        <p:spPr>
          <a:xfrm>
            <a:off x="3343274" y="5838825"/>
            <a:ext cx="1362075" cy="1019175"/>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100" b="1">
                <a:solidFill>
                  <a:srgbClr val="7030A0"/>
                </a:solidFill>
                <a:effectLst/>
                <a:latin typeface="Calibri"/>
                <a:ea typeface="Calibri"/>
                <a:cs typeface="Arial"/>
              </a:rPr>
              <a:t>روساي ستاد بحران استانهاي همجوار</a:t>
            </a:r>
            <a:endParaRPr lang="en-US" sz="1100">
              <a:effectLst/>
              <a:latin typeface="Calibri"/>
              <a:ea typeface="Calibri"/>
              <a:cs typeface="Arial"/>
            </a:endParaRPr>
          </a:p>
        </p:txBody>
      </p:sp>
      <p:sp>
        <p:nvSpPr>
          <p:cNvPr id="12" name="Oval 11"/>
          <p:cNvSpPr/>
          <p:nvPr/>
        </p:nvSpPr>
        <p:spPr>
          <a:xfrm>
            <a:off x="5310834" y="5838825"/>
            <a:ext cx="1304925" cy="1019175"/>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200" b="1">
                <a:solidFill>
                  <a:srgbClr val="7030A0"/>
                </a:solidFill>
                <a:effectLst/>
                <a:latin typeface="Calibri"/>
                <a:ea typeface="Calibri"/>
                <a:cs typeface="2  Nazanin"/>
              </a:rPr>
              <a:t>رئيس ستاد مركزي بحران</a:t>
            </a:r>
            <a:endParaRPr lang="en-US" sz="1100">
              <a:effectLst/>
              <a:latin typeface="Calibri"/>
              <a:ea typeface="Calibri"/>
              <a:cs typeface="Arial"/>
            </a:endParaRPr>
          </a:p>
        </p:txBody>
      </p:sp>
      <p:sp>
        <p:nvSpPr>
          <p:cNvPr id="13" name="Oval 12"/>
          <p:cNvSpPr/>
          <p:nvPr/>
        </p:nvSpPr>
        <p:spPr>
          <a:xfrm>
            <a:off x="7000874" y="5838825"/>
            <a:ext cx="1285875" cy="1019175"/>
          </a:xfrm>
          <a:prstGeom prst="ellipse">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rtl="1">
              <a:lnSpc>
                <a:spcPct val="115000"/>
              </a:lnSpc>
              <a:spcBef>
                <a:spcPts val="0"/>
              </a:spcBef>
              <a:spcAft>
                <a:spcPts val="1000"/>
              </a:spcAft>
            </a:pPr>
            <a:r>
              <a:rPr lang="fa-IR" sz="1200" b="1">
                <a:solidFill>
                  <a:srgbClr val="7030A0"/>
                </a:solidFill>
                <a:effectLst/>
                <a:latin typeface="Calibri"/>
                <a:ea typeface="Calibri"/>
                <a:cs typeface="2  Nazanin"/>
              </a:rPr>
              <a:t>روساي مراكز درماني ديگر</a:t>
            </a:r>
            <a:endParaRPr lang="en-US" sz="1100">
              <a:effectLst/>
              <a:latin typeface="Calibri"/>
              <a:ea typeface="Calibri"/>
              <a:cs typeface="Arial"/>
            </a:endParaRPr>
          </a:p>
        </p:txBody>
      </p:sp>
      <p:cxnSp>
        <p:nvCxnSpPr>
          <p:cNvPr id="14" name="Straight Connector 13"/>
          <p:cNvCxnSpPr/>
          <p:nvPr/>
        </p:nvCxnSpPr>
        <p:spPr>
          <a:xfrm>
            <a:off x="2057400" y="5520487"/>
            <a:ext cx="5391150" cy="0"/>
          </a:xfrm>
          <a:prstGeom prst="line">
            <a:avLst/>
          </a:prstGeom>
          <a:noFill/>
          <a:ln w="9525" cap="flat" cmpd="sng" algn="ctr">
            <a:solidFill>
              <a:srgbClr val="4F81BD">
                <a:shade val="95000"/>
                <a:satMod val="105000"/>
              </a:srgbClr>
            </a:solidFill>
            <a:prstDash val="solid"/>
          </a:ln>
          <a:effectLst/>
        </p:spPr>
      </p:cxnSp>
      <p:cxnSp>
        <p:nvCxnSpPr>
          <p:cNvPr id="16" name="Straight Arrow Connector 15"/>
          <p:cNvCxnSpPr>
            <a:stCxn id="5" idx="6"/>
          </p:cNvCxnSpPr>
          <p:nvPr/>
        </p:nvCxnSpPr>
        <p:spPr>
          <a:xfrm>
            <a:off x="4314825" y="2593181"/>
            <a:ext cx="638175" cy="47625"/>
          </a:xfrm>
          <a:prstGeom prst="straightConnector1">
            <a:avLst/>
          </a:prstGeom>
          <a:noFill/>
          <a:ln w="9525" cap="flat" cmpd="sng" algn="ctr">
            <a:solidFill>
              <a:srgbClr val="FF0000"/>
            </a:solidFill>
            <a:prstDash val="solid"/>
            <a:tailEnd type="arrow"/>
          </a:ln>
          <a:effectLst/>
        </p:spPr>
      </p:cxnSp>
      <p:cxnSp>
        <p:nvCxnSpPr>
          <p:cNvPr id="20" name="Straight Arrow Connector 19"/>
          <p:cNvCxnSpPr/>
          <p:nvPr/>
        </p:nvCxnSpPr>
        <p:spPr>
          <a:xfrm>
            <a:off x="5101826" y="1916689"/>
            <a:ext cx="232174" cy="297873"/>
          </a:xfrm>
          <a:prstGeom prst="straightConnector1">
            <a:avLst/>
          </a:prstGeom>
          <a:noFill/>
          <a:ln w="9525" cap="flat" cmpd="sng" algn="ctr">
            <a:solidFill>
              <a:srgbClr val="FF0000"/>
            </a:solidFill>
            <a:prstDash val="solid"/>
            <a:tailEnd type="arrow"/>
          </a:ln>
          <a:effectLst/>
        </p:spPr>
      </p:cxnSp>
      <p:cxnSp>
        <p:nvCxnSpPr>
          <p:cNvPr id="25" name="Straight Arrow Connector 24"/>
          <p:cNvCxnSpPr/>
          <p:nvPr/>
        </p:nvCxnSpPr>
        <p:spPr>
          <a:xfrm flipH="1">
            <a:off x="5250643" y="2902527"/>
            <a:ext cx="166714" cy="210416"/>
          </a:xfrm>
          <a:prstGeom prst="straightConnector1">
            <a:avLst/>
          </a:prstGeom>
          <a:noFill/>
          <a:ln w="9525" cap="flat" cmpd="sng" algn="ctr">
            <a:solidFill>
              <a:srgbClr val="FF0000"/>
            </a:solidFill>
            <a:prstDash val="solid"/>
            <a:tailEnd type="arrow"/>
          </a:ln>
          <a:effectLst/>
        </p:spPr>
      </p:cxnSp>
      <p:cxnSp>
        <p:nvCxnSpPr>
          <p:cNvPr id="30" name="Straight Arrow Connector 29"/>
          <p:cNvCxnSpPr/>
          <p:nvPr/>
        </p:nvCxnSpPr>
        <p:spPr>
          <a:xfrm>
            <a:off x="3620366" y="2944524"/>
            <a:ext cx="259340" cy="168419"/>
          </a:xfrm>
          <a:prstGeom prst="straightConnector1">
            <a:avLst/>
          </a:prstGeom>
          <a:noFill/>
          <a:ln w="9525" cap="flat" cmpd="sng" algn="ctr">
            <a:solidFill>
              <a:srgbClr val="FF0000"/>
            </a:solidFill>
            <a:prstDash val="solid"/>
            <a:tailEnd type="arrow"/>
          </a:ln>
          <a:effectLst/>
        </p:spPr>
      </p:cxnSp>
      <p:cxnSp>
        <p:nvCxnSpPr>
          <p:cNvPr id="38" name="Straight Arrow Connector 37"/>
          <p:cNvCxnSpPr>
            <a:endCxn id="9" idx="0"/>
          </p:cNvCxnSpPr>
          <p:nvPr/>
        </p:nvCxnSpPr>
        <p:spPr>
          <a:xfrm>
            <a:off x="4684828" y="4087755"/>
            <a:ext cx="32427" cy="317991"/>
          </a:xfrm>
          <a:prstGeom prst="straightConnector1">
            <a:avLst/>
          </a:prstGeom>
          <a:noFill/>
          <a:ln w="9525" cap="flat" cmpd="sng" algn="ctr">
            <a:solidFill>
              <a:srgbClr val="FF0000"/>
            </a:solidFill>
            <a:prstDash val="solid"/>
            <a:tailEnd type="arrow"/>
          </a:ln>
          <a:effectLst/>
        </p:spPr>
      </p:cxnSp>
      <p:cxnSp>
        <p:nvCxnSpPr>
          <p:cNvPr id="39" name="Straight Arrow Connector 38"/>
          <p:cNvCxnSpPr>
            <a:stCxn id="9" idx="4"/>
          </p:cNvCxnSpPr>
          <p:nvPr/>
        </p:nvCxnSpPr>
        <p:spPr>
          <a:xfrm>
            <a:off x="4717255" y="5333999"/>
            <a:ext cx="0" cy="186488"/>
          </a:xfrm>
          <a:prstGeom prst="straightConnector1">
            <a:avLst/>
          </a:prstGeom>
          <a:noFill/>
          <a:ln w="9525" cap="flat" cmpd="sng" algn="ctr">
            <a:solidFill>
              <a:srgbClr val="FF0000"/>
            </a:solidFill>
            <a:prstDash val="solid"/>
            <a:tailEnd type="arrow"/>
          </a:ln>
          <a:effectLst/>
        </p:spPr>
      </p:cxnSp>
      <p:cxnSp>
        <p:nvCxnSpPr>
          <p:cNvPr id="52" name="Straight Connector 51"/>
          <p:cNvCxnSpPr>
            <a:endCxn id="10" idx="0"/>
          </p:cNvCxnSpPr>
          <p:nvPr/>
        </p:nvCxnSpPr>
        <p:spPr>
          <a:xfrm>
            <a:off x="2057399" y="5520487"/>
            <a:ext cx="1" cy="314441"/>
          </a:xfrm>
          <a:prstGeom prst="line">
            <a:avLst/>
          </a:prstGeom>
          <a:noFill/>
          <a:ln w="9525" cap="flat" cmpd="sng" algn="ctr">
            <a:solidFill>
              <a:srgbClr val="4F81BD">
                <a:shade val="95000"/>
                <a:satMod val="105000"/>
              </a:srgbClr>
            </a:solidFill>
            <a:prstDash val="solid"/>
          </a:ln>
          <a:effectLst/>
        </p:spPr>
      </p:cxnSp>
      <p:cxnSp>
        <p:nvCxnSpPr>
          <p:cNvPr id="53" name="Straight Connector 52"/>
          <p:cNvCxnSpPr>
            <a:endCxn id="11" idx="0"/>
          </p:cNvCxnSpPr>
          <p:nvPr/>
        </p:nvCxnSpPr>
        <p:spPr>
          <a:xfrm flipH="1">
            <a:off x="4024312" y="5520487"/>
            <a:ext cx="2597" cy="318338"/>
          </a:xfrm>
          <a:prstGeom prst="line">
            <a:avLst/>
          </a:prstGeom>
          <a:noFill/>
          <a:ln w="9525" cap="flat" cmpd="sng" algn="ctr">
            <a:solidFill>
              <a:srgbClr val="4F81BD">
                <a:shade val="95000"/>
                <a:satMod val="105000"/>
              </a:srgbClr>
            </a:solidFill>
            <a:prstDash val="solid"/>
          </a:ln>
          <a:effectLst/>
        </p:spPr>
      </p:cxnSp>
      <p:cxnSp>
        <p:nvCxnSpPr>
          <p:cNvPr id="56" name="Straight Connector 55"/>
          <p:cNvCxnSpPr>
            <a:endCxn id="12" idx="0"/>
          </p:cNvCxnSpPr>
          <p:nvPr/>
        </p:nvCxnSpPr>
        <p:spPr>
          <a:xfrm>
            <a:off x="5963296" y="5520487"/>
            <a:ext cx="1" cy="318338"/>
          </a:xfrm>
          <a:prstGeom prst="line">
            <a:avLst/>
          </a:prstGeom>
          <a:noFill/>
          <a:ln w="9525" cap="flat" cmpd="sng" algn="ctr">
            <a:solidFill>
              <a:srgbClr val="4F81BD">
                <a:shade val="95000"/>
                <a:satMod val="105000"/>
              </a:srgbClr>
            </a:solidFill>
            <a:prstDash val="solid"/>
          </a:ln>
          <a:effectLst/>
        </p:spPr>
      </p:cxnSp>
      <p:cxnSp>
        <p:nvCxnSpPr>
          <p:cNvPr id="58" name="Straight Connector 57"/>
          <p:cNvCxnSpPr/>
          <p:nvPr/>
        </p:nvCxnSpPr>
        <p:spPr>
          <a:xfrm>
            <a:off x="7448550" y="5520487"/>
            <a:ext cx="0" cy="318338"/>
          </a:xfrm>
          <a:prstGeom prst="line">
            <a:avLst/>
          </a:prstGeom>
          <a:noFill/>
          <a:ln w="9525" cap="flat" cmpd="sng" algn="ctr">
            <a:solidFill>
              <a:srgbClr val="4F81BD">
                <a:shade val="95000"/>
                <a:satMod val="105000"/>
              </a:srgbClr>
            </a:solidFill>
            <a:prstDash val="solid"/>
          </a:ln>
          <a:effectLst/>
        </p:spPr>
      </p:cxnSp>
    </p:spTree>
    <p:extLst>
      <p:ext uri="{BB962C8B-B14F-4D97-AF65-F5344CB8AC3E}">
        <p14:creationId xmlns:p14="http://schemas.microsoft.com/office/powerpoint/2010/main" val="169962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F6FDE3-34E2-4D84-BD36-D6669CBBEBD4}" type="slidenum">
              <a:rPr lang="en-US" smtClean="0"/>
              <a:pPr/>
              <a:t>76</a:t>
            </a:fld>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174435632"/>
              </p:ext>
            </p:extLst>
          </p:nvPr>
        </p:nvGraphicFramePr>
        <p:xfrm>
          <a:off x="228600" y="76200"/>
          <a:ext cx="8686800" cy="6781801"/>
        </p:xfrm>
        <a:graphic>
          <a:graphicData uri="http://schemas.openxmlformats.org/presentationml/2006/ole">
            <mc:AlternateContent xmlns:mc="http://schemas.openxmlformats.org/markup-compatibility/2006">
              <mc:Choice xmlns:v="urn:schemas-microsoft-com:vml" Requires="v">
                <p:oleObj spid="_x0000_s7177" name="Visio" r:id="rId3" imgW="7033940" imgH="10176496" progId="Visio.Drawing.11">
                  <p:embed/>
                </p:oleObj>
              </mc:Choice>
              <mc:Fallback>
                <p:oleObj name="Visio" r:id="rId3" imgW="7033940" imgH="1017649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
                        <a:ext cx="8686800" cy="6781801"/>
                      </a:xfrm>
                      <a:prstGeom prst="rect">
                        <a:avLst/>
                      </a:prstGeom>
                      <a:noFill/>
                    </p:spPr>
                  </p:pic>
                </p:oleObj>
              </mc:Fallback>
            </mc:AlternateContent>
          </a:graphicData>
        </a:graphic>
      </p:graphicFrame>
    </p:spTree>
    <p:extLst>
      <p:ext uri="{BB962C8B-B14F-4D97-AF65-F5344CB8AC3E}">
        <p14:creationId xmlns:p14="http://schemas.microsoft.com/office/powerpoint/2010/main" val="3349663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7391400" cy="2057400"/>
          </a:xfrm>
        </p:spPr>
        <p:txBody>
          <a:bodyPr>
            <a:normAutofit fontScale="90000"/>
          </a:bodyPr>
          <a:lstStyle/>
          <a:p>
            <a:pPr algn="r" rtl="1"/>
            <a:r>
              <a:rPr lang="fa-IR" b="1" dirty="0">
                <a:solidFill>
                  <a:srgbClr val="FF0000"/>
                </a:solidFill>
                <a:cs typeface="B Nazanin" pitchFamily="2" charset="-78"/>
              </a:rPr>
              <a:t>2. فعال شدن مرحله اي نمودار تشكيلاتي سيستم مديريت بحران</a:t>
            </a:r>
            <a:r>
              <a:rPr lang="en-US" dirty="0">
                <a:solidFill>
                  <a:srgbClr val="FF0000"/>
                </a:solidFill>
                <a:cs typeface="B Nazanin" pitchFamily="2" charset="-78"/>
              </a:rPr>
              <a:t/>
            </a:r>
            <a:br>
              <a:rPr lang="en-US" dirty="0">
                <a:solidFill>
                  <a:srgbClr val="FF0000"/>
                </a:solidFill>
                <a:cs typeface="B Nazanin" pitchFamily="2" charset="-78"/>
              </a:rPr>
            </a:br>
            <a:endParaRPr lang="en-US" dirty="0">
              <a:solidFill>
                <a:srgbClr val="FF0000"/>
              </a:solidFill>
              <a:cs typeface="B Nazanin" pitchFamily="2" charset="-78"/>
            </a:endParaRPr>
          </a:p>
        </p:txBody>
      </p:sp>
      <p:sp>
        <p:nvSpPr>
          <p:cNvPr id="3" name="Subtitle 2"/>
          <p:cNvSpPr>
            <a:spLocks noGrp="1"/>
          </p:cNvSpPr>
          <p:nvPr>
            <p:ph type="subTitle" idx="1"/>
          </p:nvPr>
        </p:nvSpPr>
        <p:spPr>
          <a:xfrm>
            <a:off x="533400" y="2209800"/>
            <a:ext cx="8229600" cy="3048000"/>
          </a:xfrm>
        </p:spPr>
        <p:txBody>
          <a:bodyPr>
            <a:normAutofit/>
          </a:bodyPr>
          <a:lstStyle/>
          <a:p>
            <a:pPr algn="just" rtl="1"/>
            <a:r>
              <a:rPr lang="fa-IR" sz="2400" b="1" dirty="0">
                <a:solidFill>
                  <a:schemeClr val="tx1"/>
                </a:solidFill>
                <a:cs typeface="B Nazanin" pitchFamily="2" charset="-78"/>
              </a:rPr>
              <a:t>به محض اطلاع بالاترين مسئول حاضر درمركز درماني از وقوع حادثه ، لازم است بصورت مرحله اي ، نمودارتشكيلاتي سيستم مديريت بحران را فعال نمايد. درشرح وظايف هريك ازاعضا، اقداماتي كه هريك از اعضا بترتيب بايد انجام دهند،ذكر شده است و بدين ترتيب مرحله پاسخ و حادثه شكل مي گيرد. مرحله پاسخ به حادثه براساس شرح وظايف اعضا ادامه مي يابد و درهمين حال فرمانده حادثه براي بازگشت به وضع عادي برنامه ريزي مي نمايد</a:t>
            </a:r>
            <a:r>
              <a:rPr lang="fa-IR" sz="2400" b="1" dirty="0" smtClean="0">
                <a:solidFill>
                  <a:schemeClr val="tx1"/>
                </a:solidFill>
                <a:cs typeface="B Nazanin" pitchFamily="2" charset="-78"/>
              </a:rPr>
              <a:t>.</a:t>
            </a:r>
          </a:p>
          <a:p>
            <a:pPr algn="r" rtl="1"/>
            <a:endParaRPr lang="fa-IR" sz="2400" b="1" dirty="0" smtClean="0">
              <a:solidFill>
                <a:schemeClr val="tx1"/>
              </a:solidFill>
              <a:cs typeface="B Nazanin" pitchFamily="2" charset="-78"/>
            </a:endParaRPr>
          </a:p>
          <a:p>
            <a:pPr algn="r" rtl="1"/>
            <a:endParaRPr lang="en-US" dirty="0">
              <a:solidFill>
                <a:schemeClr val="bg1">
                  <a:lumMod val="95000"/>
                </a:schemeClr>
              </a:solidFill>
              <a:cs typeface="B Nazanin" pitchFamily="2" charset="-78"/>
            </a:endParaRPr>
          </a:p>
        </p:txBody>
      </p:sp>
    </p:spTree>
    <p:extLst>
      <p:ext uri="{BB962C8B-B14F-4D97-AF65-F5344CB8AC3E}">
        <p14:creationId xmlns:p14="http://schemas.microsoft.com/office/powerpoint/2010/main" val="39597627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5400" dirty="0" smtClean="0"/>
              <a:t>کد فعالسازی تیم مدیریت حادثه در مرکز مهدیه </a:t>
            </a:r>
            <a:r>
              <a:rPr lang="fa-IR" sz="5400" dirty="0" smtClean="0">
                <a:solidFill>
                  <a:srgbClr val="FF0000"/>
                </a:solidFill>
              </a:rPr>
              <a:t>30</a:t>
            </a:r>
            <a:r>
              <a:rPr lang="fa-IR" sz="5400" dirty="0" smtClean="0"/>
              <a:t> مصوب شده است </a:t>
            </a:r>
          </a:p>
          <a:p>
            <a:r>
              <a:rPr lang="fa-IR" sz="5400" dirty="0" smtClean="0"/>
              <a:t>این کد توسط فرمانده حادثه به تیم مدیریت اعلام می شود </a:t>
            </a:r>
            <a:endParaRPr lang="en-US" sz="5400"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78</a:t>
            </a:fld>
            <a:endParaRPr lang="en-US"/>
          </a:p>
        </p:txBody>
      </p:sp>
    </p:spTree>
    <p:extLst>
      <p:ext uri="{BB962C8B-B14F-4D97-AF65-F5344CB8AC3E}">
        <p14:creationId xmlns:p14="http://schemas.microsoft.com/office/powerpoint/2010/main" val="906646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normAutofit/>
          </a:bodyPr>
          <a:lstStyle/>
          <a:p>
            <a:pPr marL="109728" indent="0" algn="ctr">
              <a:buNone/>
            </a:pPr>
            <a:r>
              <a:rPr lang="fa-IR" sz="8800" dirty="0" smtClean="0"/>
              <a:t>55066255</a:t>
            </a:r>
          </a:p>
          <a:p>
            <a:pPr marL="109728" indent="0" algn="ctr">
              <a:buNone/>
            </a:pPr>
            <a:r>
              <a:rPr lang="fa-IR" sz="8800" dirty="0" smtClean="0"/>
              <a:t>0910787164</a:t>
            </a:r>
            <a:endParaRPr lang="en-US" sz="8800"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79</a:t>
            </a:fld>
            <a:endParaRPr lang="en-US"/>
          </a:p>
        </p:txBody>
      </p:sp>
      <p:sp>
        <p:nvSpPr>
          <p:cNvPr id="4" name="Title 3"/>
          <p:cNvSpPr>
            <a:spLocks noGrp="1"/>
          </p:cNvSpPr>
          <p:nvPr>
            <p:ph type="title"/>
          </p:nvPr>
        </p:nvSpPr>
        <p:spPr/>
        <p:txBody>
          <a:bodyPr>
            <a:normAutofit/>
          </a:bodyPr>
          <a:lstStyle/>
          <a:p>
            <a:pPr algn="ctr"/>
            <a:r>
              <a:rPr lang="en-US" sz="6600" dirty="0" smtClean="0">
                <a:solidFill>
                  <a:srgbClr val="FF0000"/>
                </a:solidFill>
              </a:rPr>
              <a:t>HOT LINE </a:t>
            </a:r>
            <a:endParaRPr lang="en-US" sz="6600" dirty="0">
              <a:solidFill>
                <a:srgbClr val="FF0000"/>
              </a:solidFill>
            </a:endParaRPr>
          </a:p>
        </p:txBody>
      </p:sp>
    </p:spTree>
    <p:extLst>
      <p:ext uri="{BB962C8B-B14F-4D97-AF65-F5344CB8AC3E}">
        <p14:creationId xmlns:p14="http://schemas.microsoft.com/office/powerpoint/2010/main" val="266227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fa-IR" altLang="fa-IR" sz="4000" b="1" dirty="0"/>
              <a:t>انواع بحران‌</a:t>
            </a:r>
            <a:r>
              <a:rPr lang="fa-IR" altLang="fa-IR" sz="4000" dirty="0"/>
              <a:t/>
            </a:r>
            <a:br>
              <a:rPr lang="fa-IR" altLang="fa-IR" sz="4000" dirty="0"/>
            </a:br>
            <a:endParaRPr lang="en-US" altLang="fa-IR" sz="4000" dirty="0"/>
          </a:p>
        </p:txBody>
      </p:sp>
      <p:sp>
        <p:nvSpPr>
          <p:cNvPr id="18435" name="Rectangle 3"/>
          <p:cNvSpPr>
            <a:spLocks noGrp="1" noChangeArrowheads="1"/>
          </p:cNvSpPr>
          <p:nvPr>
            <p:ph type="body" idx="1"/>
          </p:nvPr>
        </p:nvSpPr>
        <p:spPr/>
        <p:txBody>
          <a:bodyPr/>
          <a:lstStyle/>
          <a:p>
            <a:pPr algn="just" rtl="1"/>
            <a:r>
              <a:rPr lang="fa-IR" altLang="fa-IR" dirty="0">
                <a:solidFill>
                  <a:schemeClr val="bg1"/>
                </a:solidFill>
              </a:rPr>
              <a:t>به طور كلي انواع بحران‌هاي معمول و مطرح در دنيا، بدين قرار مي‌باشند: </a:t>
            </a:r>
            <a:r>
              <a:rPr lang="fa-IR" altLang="fa-IR" sz="3600" b="1" dirty="0">
                <a:solidFill>
                  <a:schemeClr val="bg1"/>
                </a:solidFill>
              </a:rPr>
              <a:t>زمين لرزه، آتشفشان، موج‌هاي دريايي ناشي از زلزله، گردبادهاي استوايي (طوفان) ، طغيان، شكافتن زمين، آتش‌سوزي طبيعي جنگل‌ها و بيشه‌ها، خشكسالي، بيماري‌هاي شايع، تصادفات عمده، شورش‌هاي اجتماعي،و بحران‌هاي ناشي از جنگ</a:t>
            </a:r>
            <a:r>
              <a:rPr lang="en-US" altLang="fa-IR" sz="3600" b="1" dirty="0">
                <a:solidFill>
                  <a:schemeClr val="bg1"/>
                </a:solidFill>
              </a:rPr>
              <a:t> </a:t>
            </a:r>
          </a:p>
        </p:txBody>
      </p:sp>
    </p:spTree>
    <p:extLst>
      <p:ext uri="{BB962C8B-B14F-4D97-AF65-F5344CB8AC3E}">
        <p14:creationId xmlns:p14="http://schemas.microsoft.com/office/powerpoint/2010/main" val="7540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0F6FDE3-34E2-4D84-BD36-D6669CBBEBD4}" type="slidenum">
              <a:rPr lang="en-US" smtClean="0"/>
              <a:pPr/>
              <a:t>80</a:t>
            </a:fld>
            <a:endParaRPr lang="en-US"/>
          </a:p>
        </p:txBody>
      </p:sp>
      <p:pic>
        <p:nvPicPr>
          <p:cNvPr id="5" name="Content Placeholder 4" descr="\\file-srv\Shortcut Desktop\مستندات اعتبار بخشي مرکز مهديه\1396-399-فعال سازی تیم مدیریت حادثه.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6200"/>
            <a:ext cx="7315199" cy="6781800"/>
          </a:xfrm>
          <a:prstGeom prst="rect">
            <a:avLst/>
          </a:prstGeom>
          <a:noFill/>
          <a:ln>
            <a:noFill/>
          </a:ln>
        </p:spPr>
      </p:pic>
    </p:spTree>
    <p:extLst>
      <p:ext uri="{BB962C8B-B14F-4D97-AF65-F5344CB8AC3E}">
        <p14:creationId xmlns:p14="http://schemas.microsoft.com/office/powerpoint/2010/main" val="25443663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153400" cy="5262979"/>
          </a:xfrm>
          <a:prstGeom prst="rect">
            <a:avLst/>
          </a:prstGeom>
        </p:spPr>
        <p:txBody>
          <a:bodyPr wrap="square">
            <a:spAutoFit/>
          </a:bodyPr>
          <a:lstStyle/>
          <a:p>
            <a:pPr algn="just" rtl="1"/>
            <a:r>
              <a:rPr lang="en-US" sz="4800" b="1" dirty="0">
                <a:solidFill>
                  <a:srgbClr val="FF0000"/>
                </a:solidFill>
                <a:cs typeface="B Nazanin" pitchFamily="2" charset="-78"/>
              </a:rPr>
              <a:t>Incident Command System</a:t>
            </a:r>
            <a:r>
              <a:rPr lang="fa-IR" sz="4800" dirty="0">
                <a:solidFill>
                  <a:srgbClr val="FF0000"/>
                </a:solidFill>
                <a:cs typeface="B Nazanin" pitchFamily="2" charset="-78"/>
              </a:rPr>
              <a:t> </a:t>
            </a:r>
            <a:r>
              <a:rPr lang="fa-IR" sz="4800" dirty="0" smtClean="0">
                <a:solidFill>
                  <a:srgbClr val="FF0000"/>
                </a:solidFill>
                <a:cs typeface="B Nazanin" pitchFamily="2" charset="-78"/>
              </a:rPr>
              <a:t>(</a:t>
            </a:r>
            <a:r>
              <a:rPr lang="en-US" sz="4800" dirty="0" err="1" smtClean="0">
                <a:solidFill>
                  <a:srgbClr val="FF0000"/>
                </a:solidFill>
                <a:cs typeface="B Nazanin" pitchFamily="2" charset="-78"/>
              </a:rPr>
              <a:t>ics</a:t>
            </a:r>
            <a:r>
              <a:rPr lang="fa-IR" sz="4800" dirty="0" smtClean="0">
                <a:solidFill>
                  <a:srgbClr val="FF0000"/>
                </a:solidFill>
                <a:cs typeface="B Nazanin" pitchFamily="2" charset="-78"/>
              </a:rPr>
              <a:t>)</a:t>
            </a:r>
            <a:r>
              <a:rPr lang="fa-IR" sz="4800" dirty="0">
                <a:cs typeface="B Nazanin" pitchFamily="2" charset="-78"/>
              </a:rPr>
              <a:t>:</a:t>
            </a:r>
            <a:r>
              <a:rPr lang="fa-IR" sz="4800" dirty="0" smtClean="0">
                <a:cs typeface="B Nazanin" pitchFamily="2" charset="-78"/>
              </a:rPr>
              <a:t> </a:t>
            </a:r>
            <a:r>
              <a:rPr lang="fa-IR" sz="4800" b="1" dirty="0">
                <a:cs typeface="B Nazanin" pitchFamily="2" charset="-78"/>
              </a:rPr>
              <a:t>یک سامانه مدیریتی برای کنترل ، فرماندهی و هماهنگی فعالیت گروههای مستقل است که جهت دستیابی به هدف مشترک مهار حادثه و کاهش تلفات جاني، مالي و آسیب های محیط زیست طراحی شده </a:t>
            </a:r>
            <a:r>
              <a:rPr lang="fa-IR" sz="4800" b="1" dirty="0" smtClean="0">
                <a:cs typeface="B Nazanin" pitchFamily="2" charset="-78"/>
              </a:rPr>
              <a:t>است.</a:t>
            </a:r>
            <a:endParaRPr lang="en-US" sz="4800" b="1" dirty="0">
              <a:cs typeface="B Nazanin" pitchFamily="2" charset="-78"/>
            </a:endParaRPr>
          </a:p>
        </p:txBody>
      </p:sp>
    </p:spTree>
    <p:extLst>
      <p:ext uri="{BB962C8B-B14F-4D97-AF65-F5344CB8AC3E}">
        <p14:creationId xmlns:p14="http://schemas.microsoft.com/office/powerpoint/2010/main" val="2187193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ctr" rtl="1"/>
            <a:r>
              <a:rPr lang="en-US" b="1" dirty="0" smtClean="0">
                <a:solidFill>
                  <a:srgbClr val="FF0000"/>
                </a:solidFill>
                <a:cs typeface="B Nazanin" pitchFamily="2" charset="-78"/>
              </a:rPr>
              <a:t>(ICS ) </a:t>
            </a:r>
            <a:r>
              <a:rPr lang="fa-IR" b="1" dirty="0" smtClean="0">
                <a:solidFill>
                  <a:srgbClr val="FF0000"/>
                </a:solidFill>
                <a:cs typeface="B Nazanin" pitchFamily="2" charset="-78"/>
              </a:rPr>
              <a:t>سامانه فرماندهی حادثه </a:t>
            </a:r>
            <a:endParaRPr lang="en-US" b="1" dirty="0" smtClean="0">
              <a:solidFill>
                <a:srgbClr val="FF0000"/>
              </a:solidFill>
              <a:cs typeface="B Nazanin" pitchFamily="2" charset="-78"/>
            </a:endParaRPr>
          </a:p>
        </p:txBody>
      </p:sp>
      <p:sp>
        <p:nvSpPr>
          <p:cNvPr id="4" name="Slide Number Placeholder 3"/>
          <p:cNvSpPr>
            <a:spLocks noGrp="1"/>
          </p:cNvSpPr>
          <p:nvPr>
            <p:ph type="sldNum" sz="quarter" idx="12"/>
          </p:nvPr>
        </p:nvSpPr>
        <p:spPr/>
        <p:txBody>
          <a:bodyPr/>
          <a:lstStyle/>
          <a:p>
            <a:pPr>
              <a:defRPr/>
            </a:pPr>
            <a:fld id="{07E74319-5BCC-4B11-861E-E2860C2EB539}" type="slidenum">
              <a:rPr lang="en-US">
                <a:solidFill>
                  <a:srgbClr val="424456">
                    <a:shade val="90000"/>
                  </a:srgbClr>
                </a:solidFill>
              </a:rPr>
              <a:pPr>
                <a:defRPr/>
              </a:pPr>
              <a:t>82</a:t>
            </a:fld>
            <a:endParaRPr lang="en-US">
              <a:solidFill>
                <a:srgbClr val="424456">
                  <a:shade val="90000"/>
                </a:srgbClr>
              </a:solidFill>
            </a:endParaRPr>
          </a:p>
        </p:txBody>
      </p:sp>
      <p:sp>
        <p:nvSpPr>
          <p:cNvPr id="5" name="Rectangle 4"/>
          <p:cNvSpPr/>
          <p:nvPr/>
        </p:nvSpPr>
        <p:spPr>
          <a:xfrm>
            <a:off x="3200400" y="1600200"/>
            <a:ext cx="289560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black"/>
                </a:solidFill>
              </a:rPr>
              <a:t>فرماندهی حادثه</a:t>
            </a:r>
            <a:endParaRPr lang="en-US" b="1" dirty="0">
              <a:solidFill>
                <a:prstClr val="black"/>
              </a:solidFill>
            </a:endParaRPr>
          </a:p>
        </p:txBody>
      </p:sp>
      <p:cxnSp>
        <p:nvCxnSpPr>
          <p:cNvPr id="7" name="Straight Connector 6"/>
          <p:cNvCxnSpPr>
            <a:stCxn id="5" idx="2"/>
          </p:cNvCxnSpPr>
          <p:nvPr/>
        </p:nvCxnSpPr>
        <p:spPr>
          <a:xfrm rot="5400000">
            <a:off x="3467101" y="3543300"/>
            <a:ext cx="2362200" cy="31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43000" y="2743200"/>
            <a:ext cx="28194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white"/>
                </a:solidFill>
              </a:rPr>
              <a:t>ا</a:t>
            </a:r>
            <a:r>
              <a:rPr lang="fa-IR" b="1" dirty="0">
                <a:solidFill>
                  <a:prstClr val="black"/>
                </a:solidFill>
              </a:rPr>
              <a:t>ارشد روابط عمومی</a:t>
            </a:r>
            <a:endParaRPr lang="en-US" b="1" dirty="0">
              <a:solidFill>
                <a:prstClr val="white"/>
              </a:solidFill>
            </a:endParaRPr>
          </a:p>
        </p:txBody>
      </p:sp>
      <p:sp>
        <p:nvSpPr>
          <p:cNvPr id="13" name="Rectangle 12"/>
          <p:cNvSpPr/>
          <p:nvPr/>
        </p:nvSpPr>
        <p:spPr>
          <a:xfrm>
            <a:off x="1143000" y="3886200"/>
            <a:ext cx="2819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black"/>
                </a:solidFill>
              </a:rPr>
              <a:t>ارشد هماهنگی</a:t>
            </a:r>
            <a:endParaRPr lang="en-US" b="1" dirty="0">
              <a:solidFill>
                <a:prstClr val="black"/>
              </a:solidFill>
            </a:endParaRPr>
          </a:p>
        </p:txBody>
      </p:sp>
      <p:sp>
        <p:nvSpPr>
          <p:cNvPr id="14" name="Rectangle 13"/>
          <p:cNvSpPr/>
          <p:nvPr/>
        </p:nvSpPr>
        <p:spPr>
          <a:xfrm>
            <a:off x="5029200" y="2743200"/>
            <a:ext cx="28194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black"/>
                </a:solidFill>
              </a:rPr>
              <a:t>ارشد ایمنی</a:t>
            </a:r>
            <a:endParaRPr lang="en-US" b="1" dirty="0">
              <a:solidFill>
                <a:prstClr val="black"/>
              </a:solidFill>
            </a:endParaRPr>
          </a:p>
        </p:txBody>
      </p:sp>
      <p:sp>
        <p:nvSpPr>
          <p:cNvPr id="31" name="Rectangle 30"/>
          <p:cNvSpPr/>
          <p:nvPr/>
        </p:nvSpPr>
        <p:spPr>
          <a:xfrm>
            <a:off x="7467600" y="4876800"/>
            <a:ext cx="1066800" cy="914400"/>
          </a:xfrm>
          <a:prstGeom prst="rect">
            <a:avLst/>
          </a:prstGeom>
          <a:solidFill>
            <a:srgbClr val="A9DA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white"/>
                </a:solidFill>
              </a:rPr>
              <a:t>بخش </a:t>
            </a:r>
          </a:p>
          <a:p>
            <a:pPr algn="ctr" rtl="0">
              <a:defRPr/>
            </a:pPr>
            <a:r>
              <a:rPr lang="fa-IR" b="1" dirty="0">
                <a:solidFill>
                  <a:prstClr val="white"/>
                </a:solidFill>
              </a:rPr>
              <a:t>اداری مالی</a:t>
            </a:r>
            <a:endParaRPr lang="en-US" b="1" dirty="0">
              <a:solidFill>
                <a:prstClr val="white"/>
              </a:solidFill>
            </a:endParaRPr>
          </a:p>
        </p:txBody>
      </p:sp>
      <p:sp>
        <p:nvSpPr>
          <p:cNvPr id="33" name="Rectangle 32"/>
          <p:cNvSpPr/>
          <p:nvPr/>
        </p:nvSpPr>
        <p:spPr>
          <a:xfrm>
            <a:off x="5638800" y="4876800"/>
            <a:ext cx="1143000" cy="914400"/>
          </a:xfrm>
          <a:prstGeom prst="rect">
            <a:avLst/>
          </a:prstGeom>
          <a:solidFill>
            <a:srgbClr val="FFFF4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black"/>
                </a:solidFill>
              </a:rPr>
              <a:t>بخش</a:t>
            </a:r>
          </a:p>
          <a:p>
            <a:pPr algn="ctr" rtl="0">
              <a:defRPr/>
            </a:pPr>
            <a:r>
              <a:rPr lang="fa-IR" b="1" dirty="0">
                <a:solidFill>
                  <a:prstClr val="black"/>
                </a:solidFill>
              </a:rPr>
              <a:t>پشتیبانی</a:t>
            </a:r>
            <a:endParaRPr lang="en-US" b="1" dirty="0">
              <a:solidFill>
                <a:prstClr val="black"/>
              </a:solidFill>
            </a:endParaRPr>
          </a:p>
        </p:txBody>
      </p:sp>
      <p:sp>
        <p:nvSpPr>
          <p:cNvPr id="34" name="Rectangle 33"/>
          <p:cNvSpPr/>
          <p:nvPr/>
        </p:nvSpPr>
        <p:spPr>
          <a:xfrm>
            <a:off x="3581400" y="4876800"/>
            <a:ext cx="1143000" cy="914400"/>
          </a:xfrm>
          <a:prstGeom prst="rect">
            <a:avLst/>
          </a:prstGeom>
          <a:solidFill>
            <a:srgbClr val="059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white"/>
                </a:solidFill>
              </a:rPr>
              <a:t>بخش برنامه ریزی</a:t>
            </a:r>
            <a:endParaRPr lang="en-US" b="1" dirty="0">
              <a:solidFill>
                <a:prstClr val="white"/>
              </a:solidFill>
            </a:endParaRPr>
          </a:p>
        </p:txBody>
      </p:sp>
      <p:sp>
        <p:nvSpPr>
          <p:cNvPr id="35" name="Rectangle 34"/>
          <p:cNvSpPr/>
          <p:nvPr/>
        </p:nvSpPr>
        <p:spPr>
          <a:xfrm>
            <a:off x="1219200" y="4953000"/>
            <a:ext cx="1066800" cy="838200"/>
          </a:xfrm>
          <a:prstGeom prst="rect">
            <a:avLst/>
          </a:prstGeom>
          <a:solidFill>
            <a:srgbClr val="FF2D2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fa-IR" b="1" dirty="0">
                <a:solidFill>
                  <a:prstClr val="white"/>
                </a:solidFill>
              </a:rPr>
              <a:t>بخش عملیات</a:t>
            </a:r>
            <a:endParaRPr lang="en-US" b="1" dirty="0">
              <a:solidFill>
                <a:prstClr val="white"/>
              </a:solidFill>
            </a:endParaRPr>
          </a:p>
        </p:txBody>
      </p:sp>
      <p:cxnSp>
        <p:nvCxnSpPr>
          <p:cNvPr id="41" name="Straight Connector 40"/>
          <p:cNvCxnSpPr/>
          <p:nvPr/>
        </p:nvCxnSpPr>
        <p:spPr>
          <a:xfrm>
            <a:off x="3962400" y="32766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52600" y="4724400"/>
            <a:ext cx="640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8078788" y="4800600"/>
            <a:ext cx="1508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35" idx="0"/>
          </p:cNvCxnSpPr>
          <p:nvPr/>
        </p:nvCxnSpPr>
        <p:spPr>
          <a:xfrm rot="5400000">
            <a:off x="1639888" y="4838700"/>
            <a:ext cx="2270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096001" y="4800600"/>
            <a:ext cx="152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114801" y="4800600"/>
            <a:ext cx="152400" cy="31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184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458200" cy="4525963"/>
          </a:xfrm>
        </p:spPr>
        <p:txBody>
          <a:bodyPr>
            <a:noAutofit/>
          </a:bodyPr>
          <a:lstStyle/>
          <a:p>
            <a:pPr marL="0" indent="0" algn="ctr" rtl="1">
              <a:buNone/>
            </a:pPr>
            <a:r>
              <a:rPr lang="fa-IR" sz="8800" dirty="0"/>
              <a:t>  </a:t>
            </a:r>
            <a:r>
              <a:rPr lang="en-US" sz="3600" b="1" dirty="0">
                <a:solidFill>
                  <a:srgbClr val="FF0000"/>
                </a:solidFill>
              </a:rPr>
              <a:t>Hospital Incident Command </a:t>
            </a:r>
            <a:r>
              <a:rPr lang="en-US" sz="3600" b="1" dirty="0" smtClean="0">
                <a:solidFill>
                  <a:srgbClr val="FF0000"/>
                </a:solidFill>
              </a:rPr>
              <a:t>System</a:t>
            </a:r>
            <a:endParaRPr lang="fa-IR" sz="3600" b="1" dirty="0" smtClean="0">
              <a:solidFill>
                <a:srgbClr val="FF0000"/>
              </a:solidFill>
            </a:endParaRPr>
          </a:p>
          <a:p>
            <a:pPr marL="0" indent="0" algn="ctr" rtl="1">
              <a:buNone/>
            </a:pPr>
            <a:r>
              <a:rPr lang="fa-IR" sz="3600" b="1" dirty="0" smtClean="0">
                <a:solidFill>
                  <a:srgbClr val="FF0000"/>
                </a:solidFill>
              </a:rPr>
              <a:t> </a:t>
            </a:r>
            <a:r>
              <a:rPr lang="fa-IR" sz="3600" b="1" dirty="0">
                <a:solidFill>
                  <a:srgbClr val="FF0000"/>
                </a:solidFill>
              </a:rPr>
              <a:t>( </a:t>
            </a:r>
            <a:r>
              <a:rPr lang="en-US" sz="3600" b="1" i="1" u="sng" dirty="0">
                <a:solidFill>
                  <a:srgbClr val="FF0000"/>
                </a:solidFill>
              </a:rPr>
              <a:t>HICS</a:t>
            </a:r>
            <a:r>
              <a:rPr lang="fa-IR" sz="3600" b="1" dirty="0">
                <a:solidFill>
                  <a:srgbClr val="FF0000"/>
                </a:solidFill>
              </a:rPr>
              <a:t> </a:t>
            </a:r>
            <a:r>
              <a:rPr lang="fa-IR"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5384767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F6FDE3-34E2-4D84-BD36-D6669CBBEBD4}" type="slidenum">
              <a:rPr lang="en-US" smtClean="0"/>
              <a:pPr/>
              <a:t>84</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1373825"/>
              </p:ext>
            </p:extLst>
          </p:nvPr>
        </p:nvGraphicFramePr>
        <p:xfrm>
          <a:off x="76200" y="0"/>
          <a:ext cx="9067800" cy="6705600"/>
        </p:xfrm>
        <a:graphic>
          <a:graphicData uri="http://schemas.openxmlformats.org/presentationml/2006/ole">
            <mc:AlternateContent xmlns:mc="http://schemas.openxmlformats.org/markup-compatibility/2006">
              <mc:Choice xmlns:v="urn:schemas-microsoft-com:vml" Requires="v">
                <p:oleObj spid="_x0000_s8200" name="Visio" r:id="rId3" imgW="10295046" imgH="7162957" progId="Visio.Drawing.11">
                  <p:embed/>
                </p:oleObj>
              </mc:Choice>
              <mc:Fallback>
                <p:oleObj name="Visio" r:id="rId3" imgW="10295046" imgH="716295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067800" cy="6705600"/>
                      </a:xfrm>
                      <a:prstGeom prst="rect">
                        <a:avLst/>
                      </a:prstGeom>
                      <a:noFill/>
                    </p:spPr>
                  </p:pic>
                </p:oleObj>
              </mc:Fallback>
            </mc:AlternateContent>
          </a:graphicData>
        </a:graphic>
      </p:graphicFrame>
    </p:spTree>
    <p:extLst>
      <p:ext uri="{BB962C8B-B14F-4D97-AF65-F5344CB8AC3E}">
        <p14:creationId xmlns:p14="http://schemas.microsoft.com/office/powerpoint/2010/main" val="328920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F6FDE3-34E2-4D84-BD36-D6669CBBEBD4}" type="slidenum">
              <a:rPr lang="en-US" smtClean="0"/>
              <a:pPr/>
              <a:t>85</a:t>
            </a:fld>
            <a:endParaRPr lang="en-US"/>
          </a:p>
        </p:txBody>
      </p:sp>
      <p:sp>
        <p:nvSpPr>
          <p:cNvPr id="3" name="Title 2"/>
          <p:cNvSpPr>
            <a:spLocks noGrp="1"/>
          </p:cNvSpPr>
          <p:nvPr>
            <p:ph type="title"/>
          </p:nvPr>
        </p:nvSpPr>
        <p:spPr>
          <a:xfrm>
            <a:off x="457200" y="274638"/>
            <a:ext cx="8229600" cy="5592762"/>
          </a:xfrm>
        </p:spPr>
        <p:txBody>
          <a:bodyPr>
            <a:normAutofit/>
          </a:bodyPr>
          <a:lstStyle/>
          <a:p>
            <a:pPr algn="ctr"/>
            <a:r>
              <a:rPr lang="fa-IR" sz="7200" dirty="0" smtClean="0"/>
              <a:t>کد تخلیه در مرکز مهدیه </a:t>
            </a:r>
            <a:br>
              <a:rPr lang="fa-IR" sz="7200" dirty="0" smtClean="0"/>
            </a:br>
            <a:r>
              <a:rPr lang="fa-IR" sz="7200" dirty="0" smtClean="0"/>
              <a:t>15  مصوب شده است </a:t>
            </a:r>
            <a:endParaRPr lang="en-US" sz="7200" dirty="0"/>
          </a:p>
        </p:txBody>
      </p:sp>
    </p:spTree>
    <p:extLst>
      <p:ext uri="{BB962C8B-B14F-4D97-AF65-F5344CB8AC3E}">
        <p14:creationId xmlns:p14="http://schemas.microsoft.com/office/powerpoint/2010/main" val="3777806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F6FDE3-34E2-4D84-BD36-D6669CBBEBD4}" type="slidenum">
              <a:rPr lang="en-US" smtClean="0"/>
              <a:pPr/>
              <a:t>86</a:t>
            </a:fld>
            <a:endParaRPr 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425066349"/>
              </p:ext>
            </p:extLst>
          </p:nvPr>
        </p:nvGraphicFramePr>
        <p:xfrm>
          <a:off x="990600" y="0"/>
          <a:ext cx="7162800" cy="6858000"/>
        </p:xfrm>
        <a:graphic>
          <a:graphicData uri="http://schemas.openxmlformats.org/presentationml/2006/ole">
            <mc:AlternateContent xmlns:mc="http://schemas.openxmlformats.org/markup-compatibility/2006">
              <mc:Choice xmlns:v="urn:schemas-microsoft-com:vml" Requires="v">
                <p:oleObj spid="_x0000_s9225" name="Visio" r:id="rId3" imgW="8498871" imgH="9581292" progId="Visio.Drawing.11">
                  <p:embed/>
                </p:oleObj>
              </mc:Choice>
              <mc:Fallback>
                <p:oleObj name="Visio" r:id="rId3" imgW="8498871" imgH="958129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7162800" cy="6858000"/>
                      </a:xfrm>
                      <a:prstGeom prst="rect">
                        <a:avLst/>
                      </a:prstGeom>
                      <a:noFill/>
                    </p:spPr>
                  </p:pic>
                </p:oleObj>
              </mc:Fallback>
            </mc:AlternateContent>
          </a:graphicData>
        </a:graphic>
      </p:graphicFrame>
    </p:spTree>
    <p:extLst>
      <p:ext uri="{BB962C8B-B14F-4D97-AF65-F5344CB8AC3E}">
        <p14:creationId xmlns:p14="http://schemas.microsoft.com/office/powerpoint/2010/main" val="816536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772400" cy="1470025"/>
          </a:xfrm>
        </p:spPr>
        <p:txBody>
          <a:bodyPr>
            <a:normAutofit fontScale="90000"/>
          </a:bodyPr>
          <a:lstStyle/>
          <a:p>
            <a:pPr algn="r" rtl="1"/>
            <a:r>
              <a:rPr lang="fa-IR" b="1" dirty="0">
                <a:solidFill>
                  <a:srgbClr val="FF0000"/>
                </a:solidFill>
                <a:cs typeface="B Nazanin" pitchFamily="2" charset="-78"/>
              </a:rPr>
              <a:t>3. بازگشت به وضع عادي </a:t>
            </a:r>
            <a:r>
              <a:rPr lang="en-US" dirty="0">
                <a:cs typeface="B Nazanin" pitchFamily="2" charset="-78"/>
              </a:rPr>
              <a:t/>
            </a:r>
            <a:br>
              <a:rPr lang="en-US" dirty="0">
                <a:cs typeface="B Nazanin" pitchFamily="2" charset="-78"/>
              </a:rPr>
            </a:br>
            <a:endParaRPr lang="en-US" dirty="0">
              <a:cs typeface="B Nazanin" pitchFamily="2" charset="-78"/>
            </a:endParaRPr>
          </a:p>
        </p:txBody>
      </p:sp>
      <p:sp>
        <p:nvSpPr>
          <p:cNvPr id="3" name="Subtitle 2"/>
          <p:cNvSpPr>
            <a:spLocks noGrp="1"/>
          </p:cNvSpPr>
          <p:nvPr>
            <p:ph type="subTitle" idx="1"/>
          </p:nvPr>
        </p:nvSpPr>
        <p:spPr>
          <a:xfrm>
            <a:off x="228600" y="1447800"/>
            <a:ext cx="8686800" cy="5181600"/>
          </a:xfrm>
        </p:spPr>
        <p:txBody>
          <a:bodyPr>
            <a:normAutofit/>
          </a:bodyPr>
          <a:lstStyle/>
          <a:p>
            <a:pPr algn="just" rtl="1"/>
            <a:r>
              <a:rPr lang="fa-IR" sz="2800" b="1" dirty="0">
                <a:solidFill>
                  <a:schemeClr val="tx1"/>
                </a:solidFill>
                <a:cs typeface="B Nazanin" pitchFamily="2" charset="-78"/>
              </a:rPr>
              <a:t>فرمانده حادثه ، لازم است با درنظر گرفتن تمامي شرايط و جوانب ،اعم از وضعيت فيزيكي مركز درماني وضعيت تجهيزات و مواد مصرفي ، وضعيت پرسنلي و وضعيت بيماران و مصدومين مراجعه كننده ، اقدام به اعلام بازگشت به وضع عادي نمايد. نكته مهم دراين زمينه آنست كه اعلام بازگشت به وضع عادي تنها هنگامي امكانپذيراست كه پذيرش بيمار جديد ، منوط به ترخيص بيماران قبلي </a:t>
            </a:r>
            <a:r>
              <a:rPr lang="fa-IR" sz="2800" b="1" dirty="0" smtClean="0">
                <a:solidFill>
                  <a:schemeClr val="tx1"/>
                </a:solidFill>
                <a:cs typeface="B Nazanin" pitchFamily="2" charset="-78"/>
              </a:rPr>
              <a:t>نباشد</a:t>
            </a:r>
          </a:p>
          <a:p>
            <a:pPr algn="r" rtl="1"/>
            <a:endParaRPr lang="fa-IR" b="1" dirty="0">
              <a:solidFill>
                <a:schemeClr val="bg1">
                  <a:lumMod val="95000"/>
                </a:schemeClr>
              </a:solidFill>
              <a:cs typeface="B Nazanin" pitchFamily="2" charset="-78"/>
            </a:endParaRPr>
          </a:p>
        </p:txBody>
      </p:sp>
    </p:spTree>
    <p:extLst>
      <p:ext uri="{BB962C8B-B14F-4D97-AF65-F5344CB8AC3E}">
        <p14:creationId xmlns:p14="http://schemas.microsoft.com/office/powerpoint/2010/main" val="17520314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81000"/>
            <a:ext cx="7772400" cy="1470025"/>
          </a:xfrm>
        </p:spPr>
        <p:txBody>
          <a:bodyPr>
            <a:normAutofit fontScale="90000"/>
          </a:bodyPr>
          <a:lstStyle/>
          <a:p>
            <a:pPr algn="r" rtl="1"/>
            <a:r>
              <a:rPr lang="fa-IR" b="1" dirty="0">
                <a:solidFill>
                  <a:srgbClr val="FF0000"/>
                </a:solidFill>
                <a:cs typeface="B Nazanin" pitchFamily="2" charset="-78"/>
              </a:rPr>
              <a:t>4. ترميم ، بازسازي واحياي كليه خدمات مركز درماني</a:t>
            </a:r>
            <a:r>
              <a:rPr lang="en-US" dirty="0">
                <a:cs typeface="B Nazanin" pitchFamily="2" charset="-78"/>
              </a:rPr>
              <a:t/>
            </a:r>
            <a:br>
              <a:rPr lang="en-US" dirty="0">
                <a:cs typeface="B Nazanin" pitchFamily="2" charset="-78"/>
              </a:rPr>
            </a:br>
            <a:endParaRPr lang="en-US" dirty="0">
              <a:cs typeface="B Nazanin" pitchFamily="2" charset="-78"/>
            </a:endParaRPr>
          </a:p>
        </p:txBody>
      </p:sp>
      <p:sp>
        <p:nvSpPr>
          <p:cNvPr id="3" name="Subtitle 2"/>
          <p:cNvSpPr>
            <a:spLocks noGrp="1"/>
          </p:cNvSpPr>
          <p:nvPr>
            <p:ph type="subTitle" idx="1"/>
          </p:nvPr>
        </p:nvSpPr>
        <p:spPr>
          <a:xfrm>
            <a:off x="457200" y="1752600"/>
            <a:ext cx="8229600" cy="4724400"/>
          </a:xfrm>
        </p:spPr>
        <p:txBody>
          <a:bodyPr>
            <a:normAutofit/>
          </a:bodyPr>
          <a:lstStyle/>
          <a:p>
            <a:pPr algn="just" rtl="1"/>
            <a:r>
              <a:rPr lang="fa-IR" sz="2800" b="1" dirty="0">
                <a:solidFill>
                  <a:schemeClr val="tx1"/>
                </a:solidFill>
                <a:cs typeface="B Nazanin" pitchFamily="2" charset="-78"/>
              </a:rPr>
              <a:t>پس از بازگشت به وضع عادي ، رئيس مركز درماني باهمكاري ساير پرسنل ، ستاد مركزي مديريت بحران و ساير مؤسسات و شركتهاي طرف قرارداد ، ترميم و بازسازي مركز درماني را آغاز مي نمايد. لازم است دركوتاه ترين زمان ممكن ، كليه خدمات مركز درماني احياء شده و پرسنل آسيب ديده و يا ازدست رفته ، سنحو مطلوب جايگزين </a:t>
            </a:r>
            <a:r>
              <a:rPr lang="fa-IR" sz="2800" b="1" dirty="0" smtClean="0">
                <a:solidFill>
                  <a:schemeClr val="tx1"/>
                </a:solidFill>
                <a:cs typeface="B Nazanin" pitchFamily="2" charset="-78"/>
              </a:rPr>
              <a:t>گردند</a:t>
            </a:r>
          </a:p>
          <a:p>
            <a:pPr algn="r" rtl="1"/>
            <a:endParaRPr lang="fa-IR" sz="3600" b="1" dirty="0">
              <a:cs typeface="B Nazanin" pitchFamily="2" charset="-78"/>
            </a:endParaRPr>
          </a:p>
          <a:p>
            <a:pPr algn="r" rtl="1"/>
            <a:endParaRPr lang="fa-IR" sz="3600" b="1" dirty="0">
              <a:cs typeface="B Nazanin" pitchFamily="2" charset="-78"/>
            </a:endParaRPr>
          </a:p>
          <a:p>
            <a:pPr algn="r" rtl="1"/>
            <a:endParaRPr lang="en-US" sz="3600" dirty="0">
              <a:cs typeface="B Nazanin" pitchFamily="2" charset="-78"/>
            </a:endParaRPr>
          </a:p>
        </p:txBody>
      </p:sp>
    </p:spTree>
    <p:extLst>
      <p:ext uri="{BB962C8B-B14F-4D97-AF65-F5344CB8AC3E}">
        <p14:creationId xmlns:p14="http://schemas.microsoft.com/office/powerpoint/2010/main" val="32862699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772400" cy="1470025"/>
          </a:xfrm>
        </p:spPr>
        <p:txBody>
          <a:bodyPr/>
          <a:lstStyle/>
          <a:p>
            <a:pPr algn="r" rtl="1"/>
            <a:r>
              <a:rPr lang="fa-IR" b="1" dirty="0">
                <a:solidFill>
                  <a:srgbClr val="FF0000"/>
                </a:solidFill>
                <a:cs typeface="B Nazanin" pitchFamily="2" charset="-78"/>
              </a:rPr>
              <a:t>5-برنامه ريزي واصلاح برنامه</a:t>
            </a:r>
            <a:endParaRPr lang="en-US" dirty="0">
              <a:solidFill>
                <a:srgbClr val="FF0000"/>
              </a:solidFill>
              <a:cs typeface="B Nazanin" pitchFamily="2" charset="-78"/>
            </a:endParaRPr>
          </a:p>
        </p:txBody>
      </p:sp>
      <p:sp>
        <p:nvSpPr>
          <p:cNvPr id="3" name="Subtitle 2"/>
          <p:cNvSpPr>
            <a:spLocks noGrp="1"/>
          </p:cNvSpPr>
          <p:nvPr>
            <p:ph type="subTitle" idx="1"/>
          </p:nvPr>
        </p:nvSpPr>
        <p:spPr>
          <a:xfrm>
            <a:off x="381000" y="1447800"/>
            <a:ext cx="8458200" cy="4724400"/>
          </a:xfrm>
        </p:spPr>
        <p:txBody>
          <a:bodyPr>
            <a:normAutofit/>
          </a:bodyPr>
          <a:lstStyle/>
          <a:p>
            <a:pPr algn="r" rtl="1"/>
            <a:r>
              <a:rPr lang="fa-IR" b="1" dirty="0">
                <a:solidFill>
                  <a:schemeClr val="bg1">
                    <a:lumMod val="95000"/>
                  </a:schemeClr>
                </a:solidFill>
                <a:cs typeface="B Nazanin" pitchFamily="2" charset="-78"/>
              </a:rPr>
              <a:t> </a:t>
            </a:r>
            <a:endParaRPr lang="en-US" dirty="0">
              <a:solidFill>
                <a:schemeClr val="bg1">
                  <a:lumMod val="95000"/>
                </a:schemeClr>
              </a:solidFill>
              <a:cs typeface="B Nazanin" pitchFamily="2" charset="-78"/>
            </a:endParaRPr>
          </a:p>
          <a:p>
            <a:pPr algn="just" rtl="1"/>
            <a:r>
              <a:rPr lang="fa-IR" sz="2400" b="1" dirty="0">
                <a:solidFill>
                  <a:schemeClr val="tx1"/>
                </a:solidFill>
                <a:cs typeface="B Nazanin" pitchFamily="2" charset="-78"/>
              </a:rPr>
              <a:t>اگرچه پس از انجام هرمانور عملياتي سراسري قبل از وقوع حادثه ، برنامه مقابله باحوادث غيرمترقبه مركز درماني مورد بازنگري مي گيرد، اما هيچ مانوري نمي تواند مانند حوادث واقعي ،‌نقايص برنامه را نشان دهد. لذا اعضاي كميته مقابله با حوادث غيرمترقبه پس از بازگشت به وضع عادي و همزمان با آغاز ترميم ، بازسازي و احياء خدمات مركز درماني ، بااستفاده از كليه موارد ثبت شده در مرحله پاسخ به حادثه و مشاهدات خود اقدام به بازنگري و اصلاح كليه نقايص برنامه مي </a:t>
            </a:r>
            <a:r>
              <a:rPr lang="fa-IR" sz="2400" b="1" dirty="0" smtClean="0">
                <a:solidFill>
                  <a:schemeClr val="tx1"/>
                </a:solidFill>
                <a:cs typeface="B Nazanin" pitchFamily="2" charset="-78"/>
              </a:rPr>
              <a:t>نمايند.</a:t>
            </a:r>
          </a:p>
        </p:txBody>
      </p:sp>
    </p:spTree>
    <p:extLst>
      <p:ext uri="{BB962C8B-B14F-4D97-AF65-F5344CB8AC3E}">
        <p14:creationId xmlns:p14="http://schemas.microsoft.com/office/powerpoint/2010/main" val="16855754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lstStyle/>
          <a:p>
            <a:endParaRPr lang="en-US" altLang="fa-IR"/>
          </a:p>
        </p:txBody>
      </p:sp>
      <p:pic>
        <p:nvPicPr>
          <p:cNvPr id="85016" name="Picture 24" descr="71a91e2de230b93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49275"/>
            <a:ext cx="9144000" cy="6308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941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fa-IR" sz="6600" dirty="0" smtClean="0"/>
              <a:t>اعلام کد نیروی انتظامی  عدد </a:t>
            </a:r>
            <a:r>
              <a:rPr lang="fa-IR" sz="6600" dirty="0" smtClean="0">
                <a:solidFill>
                  <a:srgbClr val="FF0000"/>
                </a:solidFill>
              </a:rPr>
              <a:t>11</a:t>
            </a:r>
            <a:r>
              <a:rPr lang="fa-IR" sz="6600" dirty="0" smtClean="0"/>
              <a:t> در مرکز مهدیه می باشد </a:t>
            </a:r>
            <a:endParaRPr lang="en-US" sz="6600"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90</a:t>
            </a:fld>
            <a:endParaRPr lang="en-US"/>
          </a:p>
        </p:txBody>
      </p:sp>
      <p:sp>
        <p:nvSpPr>
          <p:cNvPr id="4" name="Title 3"/>
          <p:cNvSpPr>
            <a:spLocks noGrp="1"/>
          </p:cNvSpPr>
          <p:nvPr>
            <p:ph type="title"/>
          </p:nvPr>
        </p:nvSpPr>
        <p:spPr/>
        <p:txBody>
          <a:bodyPr>
            <a:normAutofit fontScale="90000"/>
          </a:bodyPr>
          <a:lstStyle/>
          <a:p>
            <a:pPr algn="ctr"/>
            <a:r>
              <a:rPr lang="fa-IR" dirty="0" smtClean="0"/>
              <a:t>مواجهه با موارد برخورد های غیر مترقبه در مراجعین بیقرار  </a:t>
            </a:r>
            <a:endParaRPr lang="en-US" dirty="0"/>
          </a:p>
        </p:txBody>
      </p:sp>
    </p:spTree>
    <p:extLst>
      <p:ext uri="{BB962C8B-B14F-4D97-AF65-F5344CB8AC3E}">
        <p14:creationId xmlns:p14="http://schemas.microsoft.com/office/powerpoint/2010/main" val="6003682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0F6FDE3-34E2-4D84-BD36-D6669CBBEBD4}" type="slidenum">
              <a:rPr lang="en-US" smtClean="0"/>
              <a:pPr/>
              <a:t>91</a:t>
            </a:fld>
            <a:endParaRPr lang="en-US"/>
          </a:p>
        </p:txBody>
      </p:sp>
      <p:pic>
        <p:nvPicPr>
          <p:cNvPr id="5" name="Content Placeholder 4" descr="C:\Users\p.kashani\Desktop\کد69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
            <a:ext cx="7467600" cy="6705600"/>
          </a:xfrm>
          <a:prstGeom prst="rect">
            <a:avLst/>
          </a:prstGeom>
          <a:noFill/>
          <a:ln>
            <a:noFill/>
          </a:ln>
        </p:spPr>
      </p:pic>
    </p:spTree>
    <p:extLst>
      <p:ext uri="{BB962C8B-B14F-4D97-AF65-F5344CB8AC3E}">
        <p14:creationId xmlns:p14="http://schemas.microsoft.com/office/powerpoint/2010/main" val="4120035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r"/>
            <a:r>
              <a:rPr lang="fa-IR" altLang="fa-IR" b="1"/>
              <a:t>پايان بحران</a:t>
            </a:r>
            <a:r>
              <a:rPr lang="en-US" altLang="fa-IR"/>
              <a:t> </a:t>
            </a:r>
          </a:p>
        </p:txBody>
      </p:sp>
      <p:sp>
        <p:nvSpPr>
          <p:cNvPr id="64515" name="Rectangle 3"/>
          <p:cNvSpPr>
            <a:spLocks noGrp="1" noChangeArrowheads="1"/>
          </p:cNvSpPr>
          <p:nvPr>
            <p:ph type="body" idx="1"/>
          </p:nvPr>
        </p:nvSpPr>
        <p:spPr/>
        <p:txBody>
          <a:bodyPr/>
          <a:lstStyle/>
          <a:p>
            <a:r>
              <a:rPr lang="fa-IR" altLang="fa-IR" b="1"/>
              <a:t>مبارزه با هرگونه شايعات</a:t>
            </a:r>
            <a:r>
              <a:rPr lang="en-US" altLang="fa-IR"/>
              <a:t> </a:t>
            </a:r>
            <a:endParaRPr lang="fa-IR" altLang="fa-IR"/>
          </a:p>
          <a:p>
            <a:r>
              <a:rPr lang="fa-IR" altLang="fa-IR" b="1"/>
              <a:t>اعلام تشكر از دست‌اندركاران</a:t>
            </a:r>
            <a:r>
              <a:rPr lang="en-US" altLang="fa-IR"/>
              <a:t> </a:t>
            </a:r>
            <a:endParaRPr lang="fa-IR" altLang="fa-IR"/>
          </a:p>
          <a:p>
            <a:r>
              <a:rPr lang="fa-IR" altLang="fa-IR" b="1"/>
              <a:t>ارزيابي خود در مديريت بحران</a:t>
            </a:r>
            <a:r>
              <a:rPr lang="en-US" altLang="fa-IR"/>
              <a:t> </a:t>
            </a:r>
            <a:endParaRPr lang="fa-IR" altLang="fa-IR"/>
          </a:p>
          <a:p>
            <a:r>
              <a:rPr lang="fa-IR" altLang="fa-IR" b="1"/>
              <a:t>بررسي مسائل بحران با اعضاي تيم بحران</a:t>
            </a:r>
            <a:r>
              <a:rPr lang="en-US" altLang="fa-IR"/>
              <a:t> </a:t>
            </a:r>
            <a:endParaRPr lang="fa-IR" altLang="fa-IR"/>
          </a:p>
          <a:p>
            <a:r>
              <a:rPr lang="fa-IR" altLang="fa-IR" b="1"/>
              <a:t>صدور بيانيه پايان بحران</a:t>
            </a:r>
            <a:r>
              <a:rPr lang="en-US" altLang="fa-IR"/>
              <a:t> </a:t>
            </a:r>
          </a:p>
        </p:txBody>
      </p:sp>
    </p:spTree>
    <p:extLst>
      <p:ext uri="{BB962C8B-B14F-4D97-AF65-F5344CB8AC3E}">
        <p14:creationId xmlns:p14="http://schemas.microsoft.com/office/powerpoint/2010/main" val="485035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0F6FDE3-34E2-4D84-BD36-D6669CBBEBD4}" type="slidenum">
              <a:rPr lang="en-US" smtClean="0"/>
              <a:pPr/>
              <a:t>93</a:t>
            </a:fld>
            <a:endParaRPr lang="en-US"/>
          </a:p>
        </p:txBody>
      </p:sp>
      <p:sp>
        <p:nvSpPr>
          <p:cNvPr id="4" name="Title 3"/>
          <p:cNvSpPr>
            <a:spLocks noGrp="1"/>
          </p:cNvSpPr>
          <p:nvPr>
            <p:ph type="title"/>
          </p:nvPr>
        </p:nvSpPr>
        <p:spPr>
          <a:xfrm>
            <a:off x="457200" y="274638"/>
            <a:ext cx="8229600" cy="2163762"/>
          </a:xfrm>
        </p:spPr>
        <p:txBody>
          <a:bodyPr>
            <a:normAutofit/>
          </a:bodyPr>
          <a:lstStyle/>
          <a:p>
            <a:pPr algn="ctr"/>
            <a:r>
              <a:rPr lang="fa-IR" sz="4000" dirty="0" smtClean="0"/>
              <a:t>روش اجرایی گزارش حوادث و موقعیت های خطر افرین </a:t>
            </a:r>
            <a:endParaRPr lang="en-US" sz="4000" dirty="0"/>
          </a:p>
        </p:txBody>
      </p:sp>
      <p:sp>
        <p:nvSpPr>
          <p:cNvPr id="7" name="Content Placeholder 6"/>
          <p:cNvSpPr>
            <a:spLocks noGrp="1"/>
          </p:cNvSpPr>
          <p:nvPr>
            <p:ph idx="1"/>
          </p:nvPr>
        </p:nvSpPr>
        <p:spPr>
          <a:xfrm>
            <a:off x="457200" y="1981200"/>
            <a:ext cx="8229600" cy="4026091"/>
          </a:xfrm>
        </p:spPr>
        <p:txBody>
          <a:bodyPr>
            <a:normAutofit fontScale="85000" lnSpcReduction="10000"/>
          </a:bodyPr>
          <a:lstStyle/>
          <a:p>
            <a:pPr marL="109728" indent="0">
              <a:buNone/>
            </a:pPr>
            <a:r>
              <a:rPr lang="fa-IR" sz="4400" dirty="0" smtClean="0">
                <a:solidFill>
                  <a:srgbClr val="FF0000"/>
                </a:solidFill>
                <a:cs typeface="B Nazanin" panose="00000400000000000000" pitchFamily="2" charset="-78"/>
              </a:rPr>
              <a:t>آدرس </a:t>
            </a:r>
            <a:r>
              <a:rPr lang="fa-IR" sz="4400" dirty="0" smtClean="0">
                <a:cs typeface="B Nazanin" panose="00000400000000000000" pitchFamily="2" charset="-78"/>
              </a:rPr>
              <a:t>:  فایل مستندات اعتباربخشی  --خط مشی و روش اجرایی –دستورالعمل -------مدیریت و رهبری -----مستندات مدیریت و رهبری -----صفحه 31 </a:t>
            </a:r>
          </a:p>
          <a:p>
            <a:pPr marL="109728" indent="0">
              <a:buNone/>
            </a:pPr>
            <a:r>
              <a:rPr lang="fa-IR" sz="4400" dirty="0" smtClean="0">
                <a:cs typeface="B Nazanin" panose="00000400000000000000" pitchFamily="2" charset="-78"/>
              </a:rPr>
              <a:t>و استفاده از فرم گزارش حوادث </a:t>
            </a:r>
            <a:endParaRPr lang="en-US" sz="4400" dirty="0" smtClean="0">
              <a:cs typeface="B Nazanin" panose="00000400000000000000" pitchFamily="2" charset="-78"/>
            </a:endParaRPr>
          </a:p>
          <a:p>
            <a:pPr marL="109728" indent="0">
              <a:buNone/>
            </a:pPr>
            <a:r>
              <a:rPr lang="fa-IR" sz="4400" dirty="0" smtClean="0">
                <a:solidFill>
                  <a:srgbClr val="FF0000"/>
                </a:solidFill>
                <a:cs typeface="B Nazanin" panose="00000400000000000000" pitchFamily="2" charset="-78"/>
              </a:rPr>
              <a:t>نقاط امن بعد از خروج در بیمارستان : ورودی پارکینگ و روبروی ورودی ساختمان </a:t>
            </a:r>
            <a:r>
              <a:rPr lang="fa-IR" sz="4400" smtClean="0">
                <a:solidFill>
                  <a:srgbClr val="FF0000"/>
                </a:solidFill>
                <a:cs typeface="B Nazanin" panose="00000400000000000000" pitchFamily="2" charset="-78"/>
              </a:rPr>
              <a:t>اداری است که با تابلوی زرد مشخص شده است  </a:t>
            </a:r>
            <a:endParaRPr lang="en-US" sz="4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7617863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8229600" cy="6705600"/>
          </a:xfrm>
        </p:spPr>
        <p:txBody>
          <a:bodyPr>
            <a:normAutofit fontScale="40000" lnSpcReduction="20000"/>
          </a:bodyPr>
          <a:lstStyle/>
          <a:p>
            <a:pPr fontAlgn="t"/>
            <a:r>
              <a:rPr lang="fa-IR" b="1" dirty="0"/>
              <a:t>هدف(مقصود)</a:t>
            </a:r>
            <a:endParaRPr lang="en-US" dirty="0"/>
          </a:p>
          <a:p>
            <a:pPr fontAlgn="t"/>
            <a:r>
              <a:rPr lang="fa-IR" b="1" dirty="0"/>
              <a:t>گزارش حوادث و موقعیت های خطر آفرین به منظور  رفاه و سلامت حال کارکنان، بیماران و مراجعه کنندگان ،پیشگیری از بروز مجدد حوادث رخ داده شده همچنین  شناسایی موقعیت های نا ایمن و انجام اقدامات اصلاحی لازم جهت برطرف نمودن آنها می باشد . </a:t>
            </a:r>
            <a:endParaRPr lang="en-US" dirty="0"/>
          </a:p>
          <a:p>
            <a:pPr fontAlgn="t"/>
            <a:r>
              <a:rPr lang="fa-IR" b="1" dirty="0"/>
              <a:t>دامنه کاربرد</a:t>
            </a:r>
            <a:endParaRPr lang="en-US" dirty="0"/>
          </a:p>
          <a:p>
            <a:pPr fontAlgn="t"/>
            <a:r>
              <a:rPr lang="fa-IR" dirty="0"/>
              <a:t>تمام واحدها </a:t>
            </a:r>
            <a:endParaRPr lang="en-US" dirty="0"/>
          </a:p>
          <a:p>
            <a:pPr fontAlgn="t"/>
            <a:r>
              <a:rPr lang="fa-IR" b="1" dirty="0"/>
              <a:t>شرح فعالیت</a:t>
            </a:r>
            <a:endParaRPr lang="en-US" dirty="0"/>
          </a:p>
          <a:p>
            <a:pPr fontAlgn="t"/>
            <a:r>
              <a:rPr lang="fa-IR" dirty="0"/>
              <a:t>موقعیت های خطرآفرین بامشارکت کارکنان واحدهاوبخش ها شناسایی ودر کمیته مدیریت خطر ،حوادث وبلایا جهت راه کارهای پیشگیرانه ،مورد بررسی قرار می گردد.</a:t>
            </a:r>
            <a:endParaRPr lang="en-US" dirty="0"/>
          </a:p>
          <a:p>
            <a:pPr fontAlgn="t"/>
            <a:r>
              <a:rPr lang="fa-IR" dirty="0"/>
              <a:t>موقعیت های خطرآفرین ونحوه برخورد وگزارش توسط دبیر کمیته مدیریت خطر حوادث وبلایا به کارکنان آموزش واطلاع رسانی می شود.</a:t>
            </a:r>
            <a:endParaRPr lang="en-US" dirty="0"/>
          </a:p>
          <a:p>
            <a:pPr fontAlgn="t"/>
            <a:r>
              <a:rPr lang="fa-IR" dirty="0"/>
              <a:t>مطابق مصوبه کمیته مدیریت خطر حوادث و بلایا خرداد ماه 96 : </a:t>
            </a:r>
            <a:endParaRPr lang="en-US" dirty="0"/>
          </a:p>
          <a:p>
            <a:pPr fontAlgn="t"/>
            <a:r>
              <a:rPr lang="en-US" dirty="0"/>
              <a:t> </a:t>
            </a:r>
          </a:p>
          <a:p>
            <a:pPr fontAlgn="t"/>
            <a:r>
              <a:rPr lang="fa-IR" dirty="0"/>
              <a:t>الف : در صورت وقوع حادثه در هر قسمت از بیمارستان توسط مسئول یا پرسنل آن واحد ( به صورت تلفنی )به کشیک اداری یا سوپروایزر اطلاع داده می شود .</a:t>
            </a:r>
            <a:endParaRPr lang="en-US" dirty="0"/>
          </a:p>
          <a:p>
            <a:pPr fontAlgn="t"/>
            <a:r>
              <a:rPr lang="fa-IR" dirty="0"/>
              <a:t>ب:  کشیک اداری یا سوپروایزر  در محل حادثه حضور می یابند و بررسی های اولیه در خصوص نوع ، شدت و وسعت حادثه را انجام می دهند .</a:t>
            </a:r>
            <a:endParaRPr lang="en-US" dirty="0"/>
          </a:p>
          <a:p>
            <a:pPr fontAlgn="t"/>
            <a:r>
              <a:rPr lang="fa-IR" dirty="0"/>
              <a:t>ج:  در صورت آسیب کارکنان ،بیماران و یا مراجعه کنندگان انتقال فرد آسیب دیده بلافاصله به بخش اورژانس  و اقدامات درمانی انجام می شود </a:t>
            </a:r>
            <a:r>
              <a:rPr lang="en-US" dirty="0"/>
              <a:t>.</a:t>
            </a:r>
          </a:p>
          <a:p>
            <a:pPr fontAlgn="t"/>
            <a:r>
              <a:rPr lang="fa-IR" dirty="0"/>
              <a:t>د: در صورت آسیب تجهیزات و یا مشکلات تاسیساتی و یا اطلاعاتی ،  اقدامات اورژانسی جهت رفع اشکال توسط پرسنل تاسیسات ،تجهیزات و یا </a:t>
            </a:r>
            <a:r>
              <a:rPr lang="en-US" dirty="0"/>
              <a:t>IT</a:t>
            </a:r>
            <a:r>
              <a:rPr lang="fa-IR" dirty="0"/>
              <a:t> انجام می شود .</a:t>
            </a:r>
            <a:endParaRPr lang="en-US" dirty="0"/>
          </a:p>
          <a:p>
            <a:pPr fontAlgn="t"/>
            <a:r>
              <a:rPr lang="fa-IR" dirty="0"/>
              <a:t>ه:   فرم  الکترونیکی گزارش حادثه توسط کشیک اداری تکمیل و توسط سوپروایزرکشیک تائید می گردد .</a:t>
            </a:r>
            <a:endParaRPr lang="en-US" dirty="0"/>
          </a:p>
          <a:p>
            <a:pPr fontAlgn="t"/>
            <a:r>
              <a:rPr lang="fa-IR" dirty="0"/>
              <a:t>بررسی فرم های گزارش شده در کمیته ایمنی توسط تیم ایمنی مرکز انجام می شود . </a:t>
            </a:r>
            <a:endParaRPr lang="en-US" dirty="0"/>
          </a:p>
          <a:p>
            <a:pPr fontAlgn="t"/>
            <a:r>
              <a:rPr lang="fa-IR" dirty="0"/>
              <a:t>برای پیشگیری از موارد مشابه حوادث گزارش شده در کمیته بررسی می شود و در صورت لزوم برنامه مداخله ای نوشته می شود .</a:t>
            </a:r>
            <a:endParaRPr lang="en-US" dirty="0"/>
          </a:p>
          <a:p>
            <a:pPr fontAlgn="t"/>
            <a:r>
              <a:rPr lang="fa-IR" dirty="0"/>
              <a:t>حوادث در زمیته های تاسیسات ، ساختمان ، برق اضطراری ،سیستم اطلاعات بیمارستان و .... در کمیته مدیریت خطر و حوادث تجزیه و تحلیل می شود .</a:t>
            </a:r>
            <a:endParaRPr lang="en-US" dirty="0"/>
          </a:p>
          <a:p>
            <a:pPr fontAlgn="t"/>
            <a:r>
              <a:rPr lang="fa-IR" dirty="0"/>
              <a:t>ارائه بازخورد به پرسنل بیمارستان از طریق فایل اعتبار بخشی انجام می شود . </a:t>
            </a:r>
            <a:endParaRPr lang="en-US" dirty="0"/>
          </a:p>
          <a:p>
            <a:pPr fontAlgn="t"/>
            <a:r>
              <a:rPr lang="fa-IR" dirty="0"/>
              <a:t>پرسنل تاسیسات  و بهداشت حرفه ای در بازدیدهای دوره ای از تجهیزات و ساختمان هر گونه خرابی و نقص در عملکرد دستگاهها ،ایجاد آسیب در سازه ساختمان و یا نماهای ساختمان ، رفع عیب ،تعمیر و یا تعویض دستگاه های مورد نظر و ... را به موقع  به کمیته مدیریت خطر حوادث و بلایا گزارش میکند .</a:t>
            </a:r>
            <a:endParaRPr lang="en-US" dirty="0"/>
          </a:p>
          <a:p>
            <a:pPr fontAlgn="t"/>
            <a:r>
              <a:rPr lang="fa-IR" dirty="0"/>
              <a:t>تبصره : جهت جلوگیری از حملات سایبری و آلوده شدن سیستمهای کامپیوتری این مرکز اقدامات زیر را انجام داده است : آپگرید شدن ورژن آنتی ویروس –بستن اجرا شدن فایلهای اگزه در روی سرورها –جمع آوری سیستمهایی که سیستم عامل آنها ویندوز </a:t>
            </a:r>
            <a:r>
              <a:rPr lang="en-US" dirty="0"/>
              <a:t>XP</a:t>
            </a:r>
            <a:r>
              <a:rPr lang="fa-IR" dirty="0"/>
              <a:t> بوده –بستن پورت فلش –بسته شدن ایمیلهای غیر سازمانی </a:t>
            </a:r>
            <a:endParaRPr lang="en-US" dirty="0"/>
          </a:p>
          <a:p>
            <a:pPr fontAlgn="t"/>
            <a:r>
              <a:rPr lang="fa-IR" b="1" dirty="0"/>
              <a:t>واژگان (تعاریف)</a:t>
            </a:r>
            <a:endParaRPr lang="en-US" dirty="0"/>
          </a:p>
          <a:p>
            <a:pPr fontAlgn="t"/>
            <a:r>
              <a:rPr lang="fa-IR" dirty="0"/>
              <a:t>حوادث یا موقعیت های خطر آفرین : هر وضعیت واقعی و یا بالقوه که می تواند باعث صدمه ، بیماری یا مرگ افراد ،آسیب یا تخریب یا از دست دادن تجهیزات و دارایی سازمان شود . (  مشتمل بر زمین خوردن –بریدگی –برق گرفتگی –ضربه –مسمومیت –سوختگی و.... خرد شدن شیشه ها –سیم کشی های غیر استاندارد –فیکس نشدن تجهیزات – عدم تهویه مناسب و احتمال مسمومیت – سقف های کاذب و احتمال ضربه –حملات سایبری و آلوده نمودن سیستمهای کامپیوتری و احتمال نقص در سیستم اطلاعاتی مرکز  می باشد .)</a:t>
            </a:r>
            <a:endParaRPr lang="en-US" dirty="0"/>
          </a:p>
          <a:p>
            <a:pPr fontAlgn="t"/>
            <a:r>
              <a:rPr lang="fa-IR" b="1" dirty="0"/>
              <a:t>وظایف واختیارات</a:t>
            </a:r>
            <a:endParaRPr lang="en-US" dirty="0"/>
          </a:p>
          <a:p>
            <a:pPr fontAlgn="t"/>
            <a:r>
              <a:rPr lang="fa-IR" dirty="0"/>
              <a:t> </a:t>
            </a:r>
            <a:endParaRPr lang="en-US" dirty="0"/>
          </a:p>
          <a:p>
            <a:pPr fontAlgn="t"/>
            <a:r>
              <a:rPr lang="fa-IR" b="1" dirty="0"/>
              <a:t>بازنگری وممیزی</a:t>
            </a:r>
            <a:endParaRPr lang="en-US" dirty="0"/>
          </a:p>
          <a:p>
            <a:pPr fontAlgn="t"/>
            <a:r>
              <a:rPr lang="fa-IR" dirty="0"/>
              <a:t> </a:t>
            </a:r>
            <a:endParaRPr lang="en-US" dirty="0"/>
          </a:p>
          <a:p>
            <a:pPr fontAlgn="t"/>
            <a:r>
              <a:rPr lang="fa-IR" b="1" dirty="0"/>
              <a:t>پیوست ها</a:t>
            </a:r>
            <a:endParaRPr lang="en-US" dirty="0"/>
          </a:p>
          <a:p>
            <a:pPr fontAlgn="t"/>
            <a:r>
              <a:rPr lang="fa-IR" dirty="0"/>
              <a:t> </a:t>
            </a:r>
            <a:endParaRPr lang="en-US" dirty="0"/>
          </a:p>
          <a:p>
            <a:pPr fontAlgn="t"/>
            <a:r>
              <a:rPr lang="fa-IR" b="1" dirty="0"/>
              <a:t>منابع</a:t>
            </a:r>
            <a:endParaRPr lang="en-US" dirty="0"/>
          </a:p>
          <a:p>
            <a:pPr fontAlgn="t"/>
            <a:r>
              <a:rPr lang="fa-IR" dirty="0"/>
              <a:t>آیین نامه کمیته حفاظت فنی و بهداشت کار – تجربیات بیمارستان –کتاب </a:t>
            </a:r>
            <a:r>
              <a:rPr lang="en-US" dirty="0"/>
              <a:t>HICS </a:t>
            </a:r>
            <a:r>
              <a:rPr lang="fa-IR" dirty="0"/>
              <a:t>بیمارستانی 2014دکتر خانکه 1393</a:t>
            </a:r>
            <a:endParaRPr lang="en-US" dirty="0"/>
          </a:p>
          <a:p>
            <a:endParaRPr lang="en-US" dirty="0"/>
          </a:p>
        </p:txBody>
      </p:sp>
      <p:sp>
        <p:nvSpPr>
          <p:cNvPr id="3" name="Slide Number Placeholder 2"/>
          <p:cNvSpPr>
            <a:spLocks noGrp="1"/>
          </p:cNvSpPr>
          <p:nvPr>
            <p:ph type="sldNum" sz="quarter" idx="12"/>
          </p:nvPr>
        </p:nvSpPr>
        <p:spPr/>
        <p:txBody>
          <a:bodyPr/>
          <a:lstStyle/>
          <a:p>
            <a:fld id="{F0F6FDE3-34E2-4D84-BD36-D6669CBBEBD4}" type="slidenum">
              <a:rPr lang="en-US" smtClean="0"/>
              <a:pPr/>
              <a:t>94</a:t>
            </a:fld>
            <a:endParaRPr lang="en-US"/>
          </a:p>
        </p:txBody>
      </p:sp>
    </p:spTree>
    <p:extLst>
      <p:ext uri="{BB962C8B-B14F-4D97-AF65-F5344CB8AC3E}">
        <p14:creationId xmlns:p14="http://schemas.microsoft.com/office/powerpoint/2010/main" val="411874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F0F6FDE3-34E2-4D84-BD36-D6669CBBEBD4}" type="slidenum">
              <a:rPr lang="en-US" smtClean="0"/>
              <a:pPr/>
              <a:t>95</a:t>
            </a:fld>
            <a:endParaRPr lang="en-US"/>
          </a:p>
        </p:txBody>
      </p:sp>
      <p:pic>
        <p:nvPicPr>
          <p:cNvPr id="1026" name="Picture 2" descr="https://encrypted-tbn2.gstatic.com/images?q=tbn:ANd9GcQk_Ot9_kqdnBNQ8PPRntokfc0_kpmitd7mDHPEuiRDPws1IAN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49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E8FCFA"/>
      </a:dk2>
      <a:lt2>
        <a:srgbClr val="F1FDFC"/>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714</TotalTime>
  <Words>4006</Words>
  <Application>Microsoft Office PowerPoint</Application>
  <PresentationFormat>On-screen Show (4:3)</PresentationFormat>
  <Paragraphs>522</Paragraphs>
  <Slides>95</Slides>
  <Notes>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95</vt:i4>
      </vt:variant>
    </vt:vector>
  </HeadingPairs>
  <TitlesOfParts>
    <vt:vector size="101" baseType="lpstr">
      <vt:lpstr>Apex</vt:lpstr>
      <vt:lpstr>BlackTie</vt:lpstr>
      <vt:lpstr>Concourse</vt:lpstr>
      <vt:lpstr>1_Concourse</vt:lpstr>
      <vt:lpstr>Composite</vt:lpstr>
      <vt:lpstr>Visio</vt:lpstr>
      <vt:lpstr>PowerPoint Presentation</vt:lpstr>
      <vt:lpstr>ارائه دهنده</vt:lpstr>
      <vt:lpstr>هدف‌هاي آموزشي</vt:lpstr>
      <vt:lpstr>PowerPoint Presentation</vt:lpstr>
      <vt:lpstr>(cricis)بحران :</vt:lpstr>
      <vt:lpstr>مديريت بحران</vt:lpstr>
      <vt:lpstr>PowerPoint Presentation</vt:lpstr>
      <vt:lpstr>انواع بحران‌ </vt:lpstr>
      <vt:lpstr>PowerPoint Presentation</vt:lpstr>
      <vt:lpstr>انواع بحران‌</vt:lpstr>
      <vt:lpstr>انواع بحران‌</vt:lpstr>
      <vt:lpstr>خصوصيات بحران</vt:lpstr>
      <vt:lpstr>خصوصيات بحران</vt:lpstr>
      <vt:lpstr>خصوصيات بحران</vt:lpstr>
      <vt:lpstr>در رابطه با برنامه حوادث غيرمترقبه بيمارستاني سئوالاتي به ذهن خطور مي‌كند كه عبارتند از :   مگر يكي از فعاليت‌هاي عادي هر بيمارستاني مقابله با موارد اورژانس و اضطراي نيست پس چرا بيمارستان به چنين برنامه اي نيازمند است؟  آيا حوادث غيرمترقبه همان اورژانس‌هاي روزمره بيمارستان ولي در مقياس بزرگتر نيستند؟  آيا بهترين راه پاسخ به حوادث غيرمترقبه گسترش پاسخ روزمره بيمارستان به موارد اورژانس در كنار افزايش تعداد پرسنل و منابع اورژانس، تخت‌هاي بيمارستاني و تجهيزات نيست؟</vt:lpstr>
      <vt:lpstr>بايد گفت كه نتايج سال‌ها تحقيقات در صحنه حوادث غير مترقبه نشان مي‌دهد كه حوادث غيرمترقبه اورژانس‌هايي در مقياس وسيع نيستند. حوادث غيرمترقبه مشكلات مسائل منحصر به فردي را ايجاد مي‌كنند كه پاسخ به آنها نيازمند استراتژي‌هاي متفاوت از عملكرد روزمره بيمارستان‌هاست. به عبارت ديگر حوادث غيرمترقبه نه تنها از نظر كمي‌بلكه از نظر كيفي با اورژانس‌هاي روزمره بيمارستان متفاوت هستند </vt:lpstr>
      <vt:lpstr>براي مثال سيستم‌هاي ارتباطي معمولي (مانند تلفن و موبايل)، راه‌هاي نقل و انتقال عادي و تسهيلات زيرساختي در جريان حوادث غيرمترقبه قادر به فعاليت طبيعي خود نيستند. موقعيت پر استرس و به هم ريختن نظم عادي در جريان حوادث غيرمترقبه موجب مي‌شود تا بيمارستان‌ها در جريان چنين حوادثي با انسان‌هاي متفاوت‌،‌ مشكلات متفاوت و منابع متفاوت از فعاليت روزمره خود مواجه گردند و در چنين وضعيتي وجود يك استراتژي از پيش تعيين شده براي مقابله با وضعيت جديد كه همانا برنامه حوادث غيرمترقبه بيمارستاني است كاملاً ضروري مي‌باشد. </vt:lpstr>
      <vt:lpstr>PowerPoint Presentation</vt:lpstr>
      <vt:lpstr>موقعیت های بروز حادثه (situation )</vt:lpstr>
      <vt:lpstr>PowerPoint Presentation</vt:lpstr>
      <vt:lpstr>مخاطرات داخلی و خارجی بومی سازی شده جهت مرکز پزشکی آموزشی و درمانی مهدیه : ( بر اساس کتاب ابزار ارزیابی ابلاغ شده :  </vt:lpstr>
      <vt:lpstr>اثرات حوادث غيرمترقبه برمراكز درماني :  حوادث غيرمترقبه، بسته به نوع، شدت، زمان و مكان وقوع، مي‌توانند اثرات مختلفي بر مراكز درماني بجاي گذارند. عوامل يادشده بهمراه ساير عوا‌مل موجب افزايش موربیدیتیه ومورتا لیته بيماران و مصدومين ميگردد. لذا براي كاهش اثرات حوادث غيرمترقبه و پيشگيري از عوارض ناشي از آن، وجود يك برنامه كامل و مدون دركليه مراكز درماني ضروري بنظر مي‌رسد.                      </vt:lpstr>
      <vt:lpstr>1- تأخير ويا عدم اطلاع رساني صحيح و بموقع 2-سردرگمي پرسنل و بي نظمي آنان 3- كمبود و تكميل سريع ظرفيت اورژانس 4-كمبود تجهيزات ومواد مصرفي 5-بروز واكنشهاي روحي ـ رواني درپرسنل و بيماران 6- اختلال درعملكرد عادي مركز درماني بدليل خرابي تجهيزات و تأسيسات  7-ازدحام مردم</vt:lpstr>
      <vt:lpstr>اهداف برنامه مقابله با حوادث غيرمترقبه:  1- پيش از وقوع حادثه  2-پس از وقوع حادثه                                           .</vt:lpstr>
      <vt:lpstr>اهداف برنامه مقابله با حوادث غيرمترقبه پيش از وقوع حادثه :</vt:lpstr>
      <vt:lpstr>PowerPoint Presentation</vt:lpstr>
      <vt:lpstr>هدف اصلی در مدیریت بحران :</vt:lpstr>
      <vt:lpstr>4مرحله اصلی چرخه مدیریت بحران :</vt:lpstr>
      <vt:lpstr>ايجاد كميته حوادث غيرمترقبه بيمارستاني:</vt:lpstr>
      <vt:lpstr>PowerPoint Presentation</vt:lpstr>
      <vt:lpstr>PowerPoint Presentation</vt:lpstr>
      <vt:lpstr> فلو چارت پياده سازي برنامه مقابله باحوادث غيرمترقبه درمراكز درماني</vt:lpstr>
      <vt:lpstr>1-اجراي برنامه پيشگيري:  </vt:lpstr>
      <vt:lpstr>ارزیابی ایمنی بیمارستان بر اساس ذیج  FHSI ارزیابی غیر سازه ای مرکز مهدیه </vt:lpstr>
      <vt:lpstr>ارزیابی عملکردی مرکز مهدیه </vt:lpstr>
      <vt:lpstr>ارزیابی سازه ای مرکز مهدیه  </vt:lpstr>
      <vt:lpstr>2- سازماندهي پرسنل مركز درماني درنمودارهاي تشكيلاتي:  </vt:lpstr>
      <vt:lpstr>3-سازماندهي نفرات جانشين و تيمهاي مختلف نمودارهاي تشكيلاتي </vt:lpstr>
      <vt:lpstr>4- ابلاغ شرح وظايف جايگاههاي مختلف نمودار تشكيلاتي </vt:lpstr>
      <vt:lpstr>فرمانده سامانه </vt:lpstr>
      <vt:lpstr>PowerPoint Presentation</vt:lpstr>
      <vt:lpstr>اتاق فرماندهی بحران</vt:lpstr>
      <vt:lpstr>مدير سامانه  </vt:lpstr>
      <vt:lpstr>بخش روابط عمومي  </vt:lpstr>
      <vt:lpstr>بخش حراست  </vt:lpstr>
      <vt:lpstr>بخش عمليات و برنامه‌ريزي (مديريت مراقبت‌هاي پرستاري)  </vt:lpstr>
      <vt:lpstr>بخش عمليات و برنامه‌ريزي (مديريت مراقبت‌هاي پرستاري)</vt:lpstr>
      <vt:lpstr>بخش عمليات و برنامه‌ريزي (مديريت مراقبت‌هاي پرستاري)</vt:lpstr>
      <vt:lpstr>بخش عمليات و برنامه‌ريزي (مديريت مراقبت‌هاي پرستاري)</vt:lpstr>
      <vt:lpstr>بخش عمليات و برنامه‌ريزي (مديريت مراقبت‌هاي پرستاري)</vt:lpstr>
      <vt:lpstr>مديريت ارتباطات</vt:lpstr>
      <vt:lpstr>مديريت ارتباطات</vt:lpstr>
      <vt:lpstr>سوپروايزر كشيك </vt:lpstr>
      <vt:lpstr>سوپروايزر كشيك</vt:lpstr>
      <vt:lpstr>سرپرستار بخش </vt:lpstr>
      <vt:lpstr>سرپرستار بخش</vt:lpstr>
      <vt:lpstr>مسئول مراقبت‌هاي پزشكي </vt:lpstr>
      <vt:lpstr>مسئول مراقبت‌هاي پزشكي</vt:lpstr>
      <vt:lpstr>بخش پشتيباني و اداري و خدماتي  </vt:lpstr>
      <vt:lpstr>واحد خدمات</vt:lpstr>
      <vt:lpstr>واحد نقليه</vt:lpstr>
      <vt:lpstr>واحد حضور و غياب</vt:lpstr>
      <vt:lpstr>5- آشناسازي پرسنل با برنامه </vt:lpstr>
      <vt:lpstr>6- برگزاري كارگاه هاي توجيهي</vt:lpstr>
      <vt:lpstr>7- برگزاري مانورهاي عملياتي محدود:  </vt:lpstr>
      <vt:lpstr>عنوان سناریو: بروز آتش سوزی در طبقه اول بخش بلوک زایمان </vt:lpstr>
      <vt:lpstr>سناریو: </vt:lpstr>
      <vt:lpstr>PowerPoint Presentation</vt:lpstr>
      <vt:lpstr>PowerPoint Presentation</vt:lpstr>
      <vt:lpstr>PowerPoint Presentation</vt:lpstr>
      <vt:lpstr>8- برگزاري مانورعملياتي سراسري </vt:lpstr>
      <vt:lpstr>9- بازنگري واصلاح برنامه </vt:lpstr>
      <vt:lpstr>PowerPoint Presentation</vt:lpstr>
      <vt:lpstr>مراحل عملکرد مراکز درمانی پس از وقوع حادثه در HEICS  </vt:lpstr>
      <vt:lpstr>PowerPoint Presentation</vt:lpstr>
      <vt:lpstr>PowerPoint Presentation</vt:lpstr>
      <vt:lpstr>2. فعال شدن مرحله اي نمودار تشكيلاتي سيستم مديريت بحران </vt:lpstr>
      <vt:lpstr>PowerPoint Presentation</vt:lpstr>
      <vt:lpstr>HOT LINE </vt:lpstr>
      <vt:lpstr>PowerPoint Presentation</vt:lpstr>
      <vt:lpstr>PowerPoint Presentation</vt:lpstr>
      <vt:lpstr>(ICS ) سامانه فرماندهی حادثه </vt:lpstr>
      <vt:lpstr>PowerPoint Presentation</vt:lpstr>
      <vt:lpstr>PowerPoint Presentation</vt:lpstr>
      <vt:lpstr>کد تخلیه در مرکز مهدیه  15  مصوب شده است </vt:lpstr>
      <vt:lpstr>PowerPoint Presentation</vt:lpstr>
      <vt:lpstr>3. بازگشت به وضع عادي  </vt:lpstr>
      <vt:lpstr>4. ترميم ، بازسازي واحياي كليه خدمات مركز درماني </vt:lpstr>
      <vt:lpstr>5-برنامه ريزي واصلاح برنامه</vt:lpstr>
      <vt:lpstr>مواجهه با موارد برخورد های غیر مترقبه در مراجعین بیقرار  </vt:lpstr>
      <vt:lpstr>PowerPoint Presentation</vt:lpstr>
      <vt:lpstr>پايان بحران </vt:lpstr>
      <vt:lpstr>روش اجرایی گزارش حوادث و موقعیت های خطر افرین </vt:lpstr>
      <vt:lpstr>PowerPoint Presentation</vt:lpstr>
      <vt:lpstr>PowerPoint Presentation</vt:lpstr>
    </vt:vector>
  </TitlesOfParts>
  <Company>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 Pack 20 DVDs</dc:creator>
  <cp:lastModifiedBy>تله مدیسین</cp:lastModifiedBy>
  <cp:revision>80</cp:revision>
  <dcterms:created xsi:type="dcterms:W3CDTF">2013-03-10T16:20:03Z</dcterms:created>
  <dcterms:modified xsi:type="dcterms:W3CDTF">2018-05-23T06:20:04Z</dcterms:modified>
</cp:coreProperties>
</file>